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5" r:id="rId2"/>
    <p:sldId id="265" r:id="rId3"/>
    <p:sldId id="278" r:id="rId4"/>
    <p:sldId id="279" r:id="rId5"/>
    <p:sldId id="281" r:id="rId6"/>
    <p:sldId id="282" r:id="rId7"/>
    <p:sldId id="283" r:id="rId8"/>
    <p:sldId id="284" r:id="rId9"/>
    <p:sldId id="285" r:id="rId10"/>
    <p:sldId id="286" r:id="rId11"/>
    <p:sldId id="272" r:id="rId12"/>
    <p:sldId id="287" r:id="rId13"/>
    <p:sldId id="288" r:id="rId14"/>
    <p:sldId id="289"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McKinney" initials="KM" lastIdx="1" clrIdx="0">
    <p:extLst>
      <p:ext uri="{19B8F6BF-5375-455C-9EA6-DF929625EA0E}">
        <p15:presenceInfo xmlns:p15="http://schemas.microsoft.com/office/powerpoint/2012/main" userId="S::kmckinney@reynolds.edu::194d78d9-e250-4ce1-87d5-1447f958f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2323"/>
    <a:srgbClr val="709239"/>
    <a:srgbClr val="0063A1"/>
    <a:srgbClr val="D2DFCE"/>
    <a:srgbClr val="F1F4EF"/>
    <a:srgbClr val="F1F5EF"/>
    <a:srgbClr val="80B482"/>
    <a:srgbClr val="F7EFF6"/>
    <a:srgbClr val="CB7EB2"/>
    <a:srgbClr val="EA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4B035-5800-4D70-8DF9-1B39763D2907}" v="1" dt="2024-03-05T01:02:22.846"/>
    <p1510:client id="{82723480-95AE-47D0-B69A-0F77F2510AD5}" v="9" dt="2024-03-04T16:46:21.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7"/>
    <p:restoredTop sz="94694"/>
  </p:normalViewPr>
  <p:slideViewPr>
    <p:cSldViewPr snapToGrid="0" snapToObjects="1">
      <p:cViewPr varScale="1">
        <p:scale>
          <a:sx n="84" d="100"/>
          <a:sy n="84"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J. Terrell" userId="821f77c8-98d3-44e7-a225-d75f4c34ba62" providerId="ADAL" clId="{4C74B035-5800-4D70-8DF9-1B39763D2907}"/>
    <pc:docChg chg="undo custSel addSld delSld modSld sldOrd">
      <pc:chgData name="Sean J. Terrell" userId="821f77c8-98d3-44e7-a225-d75f4c34ba62" providerId="ADAL" clId="{4C74B035-5800-4D70-8DF9-1B39763D2907}" dt="2024-03-05T14:12:13.925" v="794"/>
      <pc:docMkLst>
        <pc:docMk/>
      </pc:docMkLst>
      <pc:sldChg chg="modSp mod ord">
        <pc:chgData name="Sean J. Terrell" userId="821f77c8-98d3-44e7-a225-d75f4c34ba62" providerId="ADAL" clId="{4C74B035-5800-4D70-8DF9-1B39763D2907}" dt="2024-03-05T14:12:13.925" v="794"/>
        <pc:sldMkLst>
          <pc:docMk/>
          <pc:sldMk cId="3261629205" sldId="272"/>
        </pc:sldMkLst>
        <pc:spChg chg="mod">
          <ac:chgData name="Sean J. Terrell" userId="821f77c8-98d3-44e7-a225-d75f4c34ba62" providerId="ADAL" clId="{4C74B035-5800-4D70-8DF9-1B39763D2907}" dt="2024-03-05T01:01:37.382" v="662" actId="1076"/>
          <ac:spMkLst>
            <pc:docMk/>
            <pc:sldMk cId="3261629205" sldId="272"/>
            <ac:spMk id="4" creationId="{054DF5B3-9D1B-1D44-B8B1-AA592615637B}"/>
          </ac:spMkLst>
        </pc:spChg>
        <pc:spChg chg="mod">
          <ac:chgData name="Sean J. Terrell" userId="821f77c8-98d3-44e7-a225-d75f4c34ba62" providerId="ADAL" clId="{4C74B035-5800-4D70-8DF9-1B39763D2907}" dt="2024-03-05T01:01:18.159" v="656" actId="20577"/>
          <ac:spMkLst>
            <pc:docMk/>
            <pc:sldMk cId="3261629205" sldId="272"/>
            <ac:spMk id="5" creationId="{AEBDE0F1-8840-D748-8206-A8B29A6DC76A}"/>
          </ac:spMkLst>
        </pc:spChg>
      </pc:sldChg>
      <pc:sldChg chg="del">
        <pc:chgData name="Sean J. Terrell" userId="821f77c8-98d3-44e7-a225-d75f4c34ba62" providerId="ADAL" clId="{4C74B035-5800-4D70-8DF9-1B39763D2907}" dt="2024-03-05T01:01:52.037" v="663" actId="2696"/>
        <pc:sldMkLst>
          <pc:docMk/>
          <pc:sldMk cId="2655929135" sldId="273"/>
        </pc:sldMkLst>
      </pc:sldChg>
      <pc:sldChg chg="modSp mod">
        <pc:chgData name="Sean J. Terrell" userId="821f77c8-98d3-44e7-a225-d75f4c34ba62" providerId="ADAL" clId="{4C74B035-5800-4D70-8DF9-1B39763D2907}" dt="2024-03-05T01:02:31.387" v="752" actId="20577"/>
        <pc:sldMkLst>
          <pc:docMk/>
          <pc:sldMk cId="411361623" sldId="274"/>
        </pc:sldMkLst>
        <pc:spChg chg="mod">
          <ac:chgData name="Sean J. Terrell" userId="821f77c8-98d3-44e7-a225-d75f4c34ba62" providerId="ADAL" clId="{4C74B035-5800-4D70-8DF9-1B39763D2907}" dt="2024-03-05T01:02:31.387" v="752" actId="20577"/>
          <ac:spMkLst>
            <pc:docMk/>
            <pc:sldMk cId="411361623" sldId="274"/>
            <ac:spMk id="4" creationId="{5CAF43B2-B764-6B41-B8ED-CB5E0F8D8CDA}"/>
          </ac:spMkLst>
        </pc:spChg>
      </pc:sldChg>
      <pc:sldChg chg="modSp mod">
        <pc:chgData name="Sean J. Terrell" userId="821f77c8-98d3-44e7-a225-d75f4c34ba62" providerId="ADAL" clId="{4C74B035-5800-4D70-8DF9-1B39763D2907}" dt="2024-03-05T00:50:40.899" v="426" actId="1076"/>
        <pc:sldMkLst>
          <pc:docMk/>
          <pc:sldMk cId="2557633711" sldId="278"/>
        </pc:sldMkLst>
        <pc:spChg chg="mod">
          <ac:chgData name="Sean J. Terrell" userId="821f77c8-98d3-44e7-a225-d75f4c34ba62" providerId="ADAL" clId="{4C74B035-5800-4D70-8DF9-1B39763D2907}" dt="2024-03-05T00:50:40.899" v="426" actId="1076"/>
          <ac:spMkLst>
            <pc:docMk/>
            <pc:sldMk cId="2557633711" sldId="278"/>
            <ac:spMk id="3" creationId="{84F457D8-5FBB-350B-9866-F9C065FF2C81}"/>
          </ac:spMkLst>
        </pc:spChg>
      </pc:sldChg>
      <pc:sldChg chg="modSp mod">
        <pc:chgData name="Sean J. Terrell" userId="821f77c8-98d3-44e7-a225-d75f4c34ba62" providerId="ADAL" clId="{4C74B035-5800-4D70-8DF9-1B39763D2907}" dt="2024-03-05T00:50:32.017" v="425" actId="1076"/>
        <pc:sldMkLst>
          <pc:docMk/>
          <pc:sldMk cId="3726727152" sldId="279"/>
        </pc:sldMkLst>
        <pc:spChg chg="mod">
          <ac:chgData name="Sean J. Terrell" userId="821f77c8-98d3-44e7-a225-d75f4c34ba62" providerId="ADAL" clId="{4C74B035-5800-4D70-8DF9-1B39763D2907}" dt="2024-03-05T00:41:31.751" v="2" actId="20577"/>
          <ac:spMkLst>
            <pc:docMk/>
            <pc:sldMk cId="3726727152" sldId="279"/>
            <ac:spMk id="2" creationId="{AA095438-C1C5-05D6-6BF7-E7E803BBC762}"/>
          </ac:spMkLst>
        </pc:spChg>
        <pc:spChg chg="mod">
          <ac:chgData name="Sean J. Terrell" userId="821f77c8-98d3-44e7-a225-d75f4c34ba62" providerId="ADAL" clId="{4C74B035-5800-4D70-8DF9-1B39763D2907}" dt="2024-03-05T00:50:32.017" v="425" actId="1076"/>
          <ac:spMkLst>
            <pc:docMk/>
            <pc:sldMk cId="3726727152" sldId="279"/>
            <ac:spMk id="3" creationId="{19E93773-9413-6C26-13D9-8FFDC294C2C2}"/>
          </ac:spMkLst>
        </pc:spChg>
      </pc:sldChg>
      <pc:sldChg chg="modSp mod">
        <pc:chgData name="Sean J. Terrell" userId="821f77c8-98d3-44e7-a225-d75f4c34ba62" providerId="ADAL" clId="{4C74B035-5800-4D70-8DF9-1B39763D2907}" dt="2024-03-05T00:50:26.948" v="424" actId="1076"/>
        <pc:sldMkLst>
          <pc:docMk/>
          <pc:sldMk cId="332943174" sldId="281"/>
        </pc:sldMkLst>
        <pc:spChg chg="mod">
          <ac:chgData name="Sean J. Terrell" userId="821f77c8-98d3-44e7-a225-d75f4c34ba62" providerId="ADAL" clId="{4C74B035-5800-4D70-8DF9-1B39763D2907}" dt="2024-03-05T00:50:26.948" v="424" actId="1076"/>
          <ac:spMkLst>
            <pc:docMk/>
            <pc:sldMk cId="332943174" sldId="281"/>
            <ac:spMk id="3" creationId="{19E93773-9413-6C26-13D9-8FFDC294C2C2}"/>
          </ac:spMkLst>
        </pc:spChg>
      </pc:sldChg>
      <pc:sldChg chg="modSp mod">
        <pc:chgData name="Sean J. Terrell" userId="821f77c8-98d3-44e7-a225-d75f4c34ba62" providerId="ADAL" clId="{4C74B035-5800-4D70-8DF9-1B39763D2907}" dt="2024-03-05T00:50:22.604" v="423" actId="1076"/>
        <pc:sldMkLst>
          <pc:docMk/>
          <pc:sldMk cId="821364226" sldId="282"/>
        </pc:sldMkLst>
        <pc:spChg chg="mod">
          <ac:chgData name="Sean J. Terrell" userId="821f77c8-98d3-44e7-a225-d75f4c34ba62" providerId="ADAL" clId="{4C74B035-5800-4D70-8DF9-1B39763D2907}" dt="2024-03-05T00:45:00.339" v="256" actId="1076"/>
          <ac:spMkLst>
            <pc:docMk/>
            <pc:sldMk cId="821364226" sldId="282"/>
            <ac:spMk id="2" creationId="{AA095438-C1C5-05D6-6BF7-E7E803BBC762}"/>
          </ac:spMkLst>
        </pc:spChg>
        <pc:spChg chg="mod">
          <ac:chgData name="Sean J. Terrell" userId="821f77c8-98d3-44e7-a225-d75f4c34ba62" providerId="ADAL" clId="{4C74B035-5800-4D70-8DF9-1B39763D2907}" dt="2024-03-05T00:50:22.604" v="423" actId="1076"/>
          <ac:spMkLst>
            <pc:docMk/>
            <pc:sldMk cId="821364226" sldId="282"/>
            <ac:spMk id="3" creationId="{19E93773-9413-6C26-13D9-8FFDC294C2C2}"/>
          </ac:spMkLst>
        </pc:spChg>
      </pc:sldChg>
      <pc:sldChg chg="modSp mod">
        <pc:chgData name="Sean J. Terrell" userId="821f77c8-98d3-44e7-a225-d75f4c34ba62" providerId="ADAL" clId="{4C74B035-5800-4D70-8DF9-1B39763D2907}" dt="2024-03-05T00:50:51.789" v="427" actId="1076"/>
        <pc:sldMkLst>
          <pc:docMk/>
          <pc:sldMk cId="2690717489" sldId="283"/>
        </pc:sldMkLst>
        <pc:spChg chg="mod">
          <ac:chgData name="Sean J. Terrell" userId="821f77c8-98d3-44e7-a225-d75f4c34ba62" providerId="ADAL" clId="{4C74B035-5800-4D70-8DF9-1B39763D2907}" dt="2024-03-05T00:50:51.789" v="427" actId="1076"/>
          <ac:spMkLst>
            <pc:docMk/>
            <pc:sldMk cId="2690717489" sldId="283"/>
            <ac:spMk id="3" creationId="{19E93773-9413-6C26-13D9-8FFDC294C2C2}"/>
          </ac:spMkLst>
        </pc:spChg>
      </pc:sldChg>
      <pc:sldChg chg="modSp mod">
        <pc:chgData name="Sean J. Terrell" userId="821f77c8-98d3-44e7-a225-d75f4c34ba62" providerId="ADAL" clId="{4C74B035-5800-4D70-8DF9-1B39763D2907}" dt="2024-03-05T01:10:04.621" v="790" actId="20577"/>
        <pc:sldMkLst>
          <pc:docMk/>
          <pc:sldMk cId="3982723782" sldId="284"/>
        </pc:sldMkLst>
        <pc:spChg chg="mod">
          <ac:chgData name="Sean J. Terrell" userId="821f77c8-98d3-44e7-a225-d75f4c34ba62" providerId="ADAL" clId="{4C74B035-5800-4D70-8DF9-1B39763D2907}" dt="2024-03-05T01:10:04.621" v="790" actId="20577"/>
          <ac:spMkLst>
            <pc:docMk/>
            <pc:sldMk cId="3982723782" sldId="284"/>
            <ac:spMk id="2" creationId="{AA095438-C1C5-05D6-6BF7-E7E803BBC762}"/>
          </ac:spMkLst>
        </pc:spChg>
        <pc:spChg chg="mod">
          <ac:chgData name="Sean J. Terrell" userId="821f77c8-98d3-44e7-a225-d75f4c34ba62" providerId="ADAL" clId="{4C74B035-5800-4D70-8DF9-1B39763D2907}" dt="2024-03-05T00:50:12.860" v="421" actId="1076"/>
          <ac:spMkLst>
            <pc:docMk/>
            <pc:sldMk cId="3982723782" sldId="284"/>
            <ac:spMk id="3" creationId="{19E93773-9413-6C26-13D9-8FFDC294C2C2}"/>
          </ac:spMkLst>
        </pc:spChg>
      </pc:sldChg>
      <pc:sldChg chg="modSp mod">
        <pc:chgData name="Sean J. Terrell" userId="821f77c8-98d3-44e7-a225-d75f4c34ba62" providerId="ADAL" clId="{4C74B035-5800-4D70-8DF9-1B39763D2907}" dt="2024-03-05T00:50:06.020" v="419" actId="1076"/>
        <pc:sldMkLst>
          <pc:docMk/>
          <pc:sldMk cId="3775447034" sldId="285"/>
        </pc:sldMkLst>
        <pc:spChg chg="mod">
          <ac:chgData name="Sean J. Terrell" userId="821f77c8-98d3-44e7-a225-d75f4c34ba62" providerId="ADAL" clId="{4C74B035-5800-4D70-8DF9-1B39763D2907}" dt="2024-03-05T00:50:06.020" v="419" actId="1076"/>
          <ac:spMkLst>
            <pc:docMk/>
            <pc:sldMk cId="3775447034" sldId="285"/>
            <ac:spMk id="3" creationId="{19E93773-9413-6C26-13D9-8FFDC294C2C2}"/>
          </ac:spMkLst>
        </pc:spChg>
      </pc:sldChg>
      <pc:sldChg chg="modSp mod">
        <pc:chgData name="Sean J. Terrell" userId="821f77c8-98d3-44e7-a225-d75f4c34ba62" providerId="ADAL" clId="{4C74B035-5800-4D70-8DF9-1B39763D2907}" dt="2024-03-05T00:54:09.604" v="558" actId="20577"/>
        <pc:sldMkLst>
          <pc:docMk/>
          <pc:sldMk cId="292023857" sldId="286"/>
        </pc:sldMkLst>
        <pc:spChg chg="mod">
          <ac:chgData name="Sean J. Terrell" userId="821f77c8-98d3-44e7-a225-d75f4c34ba62" providerId="ADAL" clId="{4C74B035-5800-4D70-8DF9-1B39763D2907}" dt="2024-03-05T00:54:09.604" v="558" actId="20577"/>
          <ac:spMkLst>
            <pc:docMk/>
            <pc:sldMk cId="292023857" sldId="286"/>
            <ac:spMk id="2" creationId="{AA095438-C1C5-05D6-6BF7-E7E803BBC762}"/>
          </ac:spMkLst>
        </pc:spChg>
        <pc:spChg chg="mod">
          <ac:chgData name="Sean J. Terrell" userId="821f77c8-98d3-44e7-a225-d75f4c34ba62" providerId="ADAL" clId="{4C74B035-5800-4D70-8DF9-1B39763D2907}" dt="2024-03-05T00:49:58.533" v="418" actId="1076"/>
          <ac:spMkLst>
            <pc:docMk/>
            <pc:sldMk cId="292023857" sldId="286"/>
            <ac:spMk id="3" creationId="{19E93773-9413-6C26-13D9-8FFDC294C2C2}"/>
          </ac:spMkLst>
        </pc:spChg>
      </pc:sldChg>
      <pc:sldChg chg="modSp mod">
        <pc:chgData name="Sean J. Terrell" userId="821f77c8-98d3-44e7-a225-d75f4c34ba62" providerId="ADAL" clId="{4C74B035-5800-4D70-8DF9-1B39763D2907}" dt="2024-03-05T01:03:08.619" v="753" actId="12"/>
        <pc:sldMkLst>
          <pc:docMk/>
          <pc:sldMk cId="2796416775" sldId="287"/>
        </pc:sldMkLst>
        <pc:spChg chg="mod">
          <ac:chgData name="Sean J. Terrell" userId="821f77c8-98d3-44e7-a225-d75f4c34ba62" providerId="ADAL" clId="{4C74B035-5800-4D70-8DF9-1B39763D2907}" dt="2024-03-05T01:03:08.619" v="753" actId="12"/>
          <ac:spMkLst>
            <pc:docMk/>
            <pc:sldMk cId="2796416775" sldId="287"/>
            <ac:spMk id="2" creationId="{AA095438-C1C5-05D6-6BF7-E7E803BBC762}"/>
          </ac:spMkLst>
        </pc:spChg>
      </pc:sldChg>
      <pc:sldChg chg="modSp mod">
        <pc:chgData name="Sean J. Terrell" userId="821f77c8-98d3-44e7-a225-d75f4c34ba62" providerId="ADAL" clId="{4C74B035-5800-4D70-8DF9-1B39763D2907}" dt="2024-03-05T01:03:58.840" v="777" actId="1076"/>
        <pc:sldMkLst>
          <pc:docMk/>
          <pc:sldMk cId="1115493100" sldId="288"/>
        </pc:sldMkLst>
        <pc:spChg chg="mod">
          <ac:chgData name="Sean J. Terrell" userId="821f77c8-98d3-44e7-a225-d75f4c34ba62" providerId="ADAL" clId="{4C74B035-5800-4D70-8DF9-1B39763D2907}" dt="2024-03-05T01:03:53.567" v="776" actId="1076"/>
          <ac:spMkLst>
            <pc:docMk/>
            <pc:sldMk cId="1115493100" sldId="288"/>
            <ac:spMk id="2" creationId="{AA095438-C1C5-05D6-6BF7-E7E803BBC762}"/>
          </ac:spMkLst>
        </pc:spChg>
        <pc:spChg chg="mod">
          <ac:chgData name="Sean J. Terrell" userId="821f77c8-98d3-44e7-a225-d75f4c34ba62" providerId="ADAL" clId="{4C74B035-5800-4D70-8DF9-1B39763D2907}" dt="2024-03-05T01:03:58.840" v="777" actId="1076"/>
          <ac:spMkLst>
            <pc:docMk/>
            <pc:sldMk cId="1115493100" sldId="288"/>
            <ac:spMk id="3" creationId="{19E93773-9413-6C26-13D9-8FFDC294C2C2}"/>
          </ac:spMkLst>
        </pc:spChg>
      </pc:sldChg>
      <pc:sldChg chg="modSp mod">
        <pc:chgData name="Sean J. Terrell" userId="821f77c8-98d3-44e7-a225-d75f4c34ba62" providerId="ADAL" clId="{4C74B035-5800-4D70-8DF9-1B39763D2907}" dt="2024-03-05T01:03:36.775" v="767" actId="20577"/>
        <pc:sldMkLst>
          <pc:docMk/>
          <pc:sldMk cId="1327691024" sldId="289"/>
        </pc:sldMkLst>
        <pc:spChg chg="mod">
          <ac:chgData name="Sean J. Terrell" userId="821f77c8-98d3-44e7-a225-d75f4c34ba62" providerId="ADAL" clId="{4C74B035-5800-4D70-8DF9-1B39763D2907}" dt="2024-03-05T01:03:36.775" v="767" actId="20577"/>
          <ac:spMkLst>
            <pc:docMk/>
            <pc:sldMk cId="1327691024" sldId="289"/>
            <ac:spMk id="2" creationId="{AA095438-C1C5-05D6-6BF7-E7E803BBC762}"/>
          </ac:spMkLst>
        </pc:spChg>
      </pc:sldChg>
      <pc:sldChg chg="modSp add del mod">
        <pc:chgData name="Sean J. Terrell" userId="821f77c8-98d3-44e7-a225-d75f4c34ba62" providerId="ADAL" clId="{4C74B035-5800-4D70-8DF9-1B39763D2907}" dt="2024-03-05T00:56:27.714" v="573" actId="2696"/>
        <pc:sldMkLst>
          <pc:docMk/>
          <pc:sldMk cId="1464464746" sldId="290"/>
        </pc:sldMkLst>
        <pc:spChg chg="mod">
          <ac:chgData name="Sean J. Terrell" userId="821f77c8-98d3-44e7-a225-d75f4c34ba62" providerId="ADAL" clId="{4C74B035-5800-4D70-8DF9-1B39763D2907}" dt="2024-03-05T00:56:23.051" v="572"/>
          <ac:spMkLst>
            <pc:docMk/>
            <pc:sldMk cId="1464464746" sldId="290"/>
            <ac:spMk id="2" creationId="{AA095438-C1C5-05D6-6BF7-E7E803BBC7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CF94A-F226-9445-8405-B41FE2CC94B9}"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AE580-331E-2E43-A1BC-0CBFA5A80FE1}" type="slidenum">
              <a:rPr lang="en-US" smtClean="0"/>
              <a:t>‹#›</a:t>
            </a:fld>
            <a:endParaRPr lang="en-US"/>
          </a:p>
        </p:txBody>
      </p:sp>
    </p:spTree>
    <p:extLst>
      <p:ext uri="{BB962C8B-B14F-4D97-AF65-F5344CB8AC3E}">
        <p14:creationId xmlns:p14="http://schemas.microsoft.com/office/powerpoint/2010/main" val="203356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906-FC11-7C4D-9071-F359792B812B}"/>
              </a:ext>
            </a:extLst>
          </p:cNvPr>
          <p:cNvSpPr>
            <a:spLocks noGrp="1"/>
          </p:cNvSpPr>
          <p:nvPr>
            <p:ph type="ctrTitle"/>
          </p:nvPr>
        </p:nvSpPr>
        <p:spPr>
          <a:xfrm>
            <a:off x="0" y="1122363"/>
            <a:ext cx="12191999" cy="2387600"/>
          </a:xfrm>
        </p:spPr>
        <p:txBody>
          <a:bodyPr anchor="b">
            <a:normAutofit/>
          </a:bodyPr>
          <a:lstStyle>
            <a:lvl1pPr algn="ctr">
              <a:defRPr sz="4800" b="1" i="0">
                <a:solidFill>
                  <a:schemeClr val="accent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930DC8C-3CF8-3941-BEFF-3592ECAB20F9}"/>
              </a:ext>
            </a:extLst>
          </p:cNvPr>
          <p:cNvSpPr>
            <a:spLocks noGrp="1"/>
          </p:cNvSpPr>
          <p:nvPr>
            <p:ph type="subTitle" idx="1"/>
          </p:nvPr>
        </p:nvSpPr>
        <p:spPr>
          <a:xfrm>
            <a:off x="1524000" y="3602038"/>
            <a:ext cx="9144000" cy="1655762"/>
          </a:xfrm>
        </p:spPr>
        <p:txBody>
          <a:bodyPr/>
          <a:lstStyle>
            <a:lvl1pPr marL="0" indent="0" algn="ctr">
              <a:buNone/>
              <a:defRPr sz="2400" b="1" i="0">
                <a:solidFill>
                  <a:schemeClr val="accent3">
                    <a:lumMod val="60000"/>
                    <a:lumOff val="40000"/>
                  </a:schemeClr>
                </a:solidFill>
                <a:latin typeface="Arial Black" panose="020B0604020202020204" pitchFamily="34" charset="0"/>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9021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56F265-374E-AC4D-83C4-33C3E7B042D0}"/>
              </a:ext>
            </a:extLst>
          </p:cNvPr>
          <p:cNvSpPr/>
          <p:nvPr userDrawn="1"/>
        </p:nvSpPr>
        <p:spPr>
          <a:xfrm>
            <a:off x="0" y="1541721"/>
            <a:ext cx="12192000" cy="5328563"/>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125783-D85C-9349-9061-07EA3B0332E7}"/>
              </a:ext>
            </a:extLst>
          </p:cNvPr>
          <p:cNvSpPr/>
          <p:nvPr userDrawn="1"/>
        </p:nvSpPr>
        <p:spPr>
          <a:xfrm>
            <a:off x="0" y="0"/>
            <a:ext cx="12192000" cy="1541721"/>
          </a:xfrm>
          <a:prstGeom prst="rect">
            <a:avLst/>
          </a:prstGeom>
          <a:solidFill>
            <a:srgbClr val="EC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D9EDE3-67FC-5241-85D7-9D1C504329EC}"/>
              </a:ext>
            </a:extLst>
          </p:cNvPr>
          <p:cNvSpPr/>
          <p:nvPr userDrawn="1"/>
        </p:nvSpPr>
        <p:spPr>
          <a:xfrm>
            <a:off x="1" y="0"/>
            <a:ext cx="1562986" cy="1529437"/>
          </a:xfrm>
          <a:prstGeom prst="rect">
            <a:avLst/>
          </a:prstGeom>
          <a:solidFill>
            <a:srgbClr val="C2B6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Content Placeholder 10" descr="A picture containing logo&#10;&#10;Description automatically generated">
            <a:extLst>
              <a:ext uri="{FF2B5EF4-FFF2-40B4-BE49-F238E27FC236}">
                <a16:creationId xmlns:a16="http://schemas.microsoft.com/office/drawing/2014/main" id="{19BDBA91-737A-A647-B500-F49923C380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411" y="266336"/>
            <a:ext cx="878166" cy="879808"/>
          </a:xfrm>
          <a:prstGeom prst="rect">
            <a:avLst/>
          </a:prstGeom>
        </p:spPr>
      </p:pic>
      <p:sp>
        <p:nvSpPr>
          <p:cNvPr id="2" name="Title 1">
            <a:extLst>
              <a:ext uri="{FF2B5EF4-FFF2-40B4-BE49-F238E27FC236}">
                <a16:creationId xmlns:a16="http://schemas.microsoft.com/office/drawing/2014/main" id="{7805F5D6-E021-5745-88C6-9BB343123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B78CC-CE84-BA4B-8F76-6E87E36412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54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49E5EB-03D6-0645-BCA1-49CCA3783F24}"/>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CFED86-954F-1246-B0FD-9497EBE4D136}"/>
              </a:ext>
            </a:extLst>
          </p:cNvPr>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53B64D-A6CD-3942-9B96-EDE8BC3013C6}"/>
              </a:ext>
            </a:extLst>
          </p:cNvPr>
          <p:cNvSpPr>
            <a:spLocks noGrp="1"/>
          </p:cNvSpPr>
          <p:nvPr>
            <p:ph type="title" hasCustomPrompt="1"/>
          </p:nvPr>
        </p:nvSpPr>
        <p:spPr>
          <a:xfrm>
            <a:off x="543615" y="218502"/>
            <a:ext cx="10515600" cy="1693605"/>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A14700A-B8B8-CC43-AB35-98959770B8F2}"/>
              </a:ext>
            </a:extLst>
          </p:cNvPr>
          <p:cNvSpPr>
            <a:spLocks noGrp="1"/>
          </p:cNvSpPr>
          <p:nvPr>
            <p:ph type="body" idx="1" hasCustomPrompt="1"/>
          </p:nvPr>
        </p:nvSpPr>
        <p:spPr>
          <a:xfrm>
            <a:off x="1905276" y="1912107"/>
            <a:ext cx="10515600" cy="1500187"/>
          </a:xfrm>
        </p:spPr>
        <p:txBody>
          <a:bodyPr>
            <a:normAutofit/>
          </a:bodyPr>
          <a:lstStyle>
            <a:lvl1pPr marL="0" indent="0">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5110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01BC79-7652-4C44-9873-F7116CD1A4B7}"/>
              </a:ext>
            </a:extLst>
          </p:cNvPr>
          <p:cNvSpPr/>
          <p:nvPr userDrawn="1"/>
        </p:nvSpPr>
        <p:spPr>
          <a:xfrm>
            <a:off x="0" y="0"/>
            <a:ext cx="12192000" cy="6858000"/>
          </a:xfrm>
          <a:prstGeom prst="rect">
            <a:avLst/>
          </a:prstGeom>
          <a:solidFill>
            <a:srgbClr val="006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042F13-A3C7-DD46-8FCC-AFF77677D057}"/>
              </a:ext>
            </a:extLst>
          </p:cNvPr>
          <p:cNvPicPr>
            <a:picLocks noChangeAspect="1"/>
          </p:cNvPicPr>
          <p:nvPr userDrawn="1"/>
        </p:nvPicPr>
        <p:blipFill rotWithShape="1">
          <a:blip r:embed="rId2" cstate="screen">
            <a:alphaModFix amt="12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53B64D-A6CD-3942-9B96-EDE8BC3013C6}"/>
              </a:ext>
            </a:extLst>
          </p:cNvPr>
          <p:cNvSpPr>
            <a:spLocks noGrp="1"/>
          </p:cNvSpPr>
          <p:nvPr>
            <p:ph type="title" hasCustomPrompt="1"/>
          </p:nvPr>
        </p:nvSpPr>
        <p:spPr>
          <a:xfrm>
            <a:off x="543615" y="4414301"/>
            <a:ext cx="10515600" cy="1693605"/>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A14700A-B8B8-CC43-AB35-98959770B8F2}"/>
              </a:ext>
            </a:extLst>
          </p:cNvPr>
          <p:cNvSpPr>
            <a:spLocks noGrp="1"/>
          </p:cNvSpPr>
          <p:nvPr>
            <p:ph type="body" idx="1" hasCustomPrompt="1"/>
          </p:nvPr>
        </p:nvSpPr>
        <p:spPr>
          <a:xfrm>
            <a:off x="1905276" y="6107906"/>
            <a:ext cx="10515600" cy="1500187"/>
          </a:xfrm>
        </p:spPr>
        <p:txBody>
          <a:bodyPr>
            <a:normAutofit/>
          </a:bodyPr>
          <a:lstStyle>
            <a:lvl1pPr marL="0" indent="0">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1492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FA1911-BD53-8843-A707-056AC937E70A}"/>
              </a:ext>
            </a:extLst>
          </p:cNvPr>
          <p:cNvSpPr/>
          <p:nvPr userDrawn="1"/>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ED7C8E-7CEC-2D49-BC6A-5B47C3EA1462}"/>
              </a:ext>
            </a:extLst>
          </p:cNvPr>
          <p:cNvPicPr>
            <a:picLocks noChangeAspect="1"/>
          </p:cNvPicPr>
          <p:nvPr userDrawn="1"/>
        </p:nvPicPr>
        <p:blipFill>
          <a:blip r:embed="rId2" cstate="screen">
            <a:alphaModFix amt="16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53B64D-A6CD-3942-9B96-EDE8BC3013C6}"/>
              </a:ext>
            </a:extLst>
          </p:cNvPr>
          <p:cNvSpPr>
            <a:spLocks noGrp="1"/>
          </p:cNvSpPr>
          <p:nvPr>
            <p:ph type="title" hasCustomPrompt="1"/>
          </p:nvPr>
        </p:nvSpPr>
        <p:spPr>
          <a:xfrm>
            <a:off x="374650" y="4414301"/>
            <a:ext cx="10515600" cy="1693605"/>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A14700A-B8B8-CC43-AB35-98959770B8F2}"/>
              </a:ext>
            </a:extLst>
          </p:cNvPr>
          <p:cNvSpPr>
            <a:spLocks noGrp="1"/>
          </p:cNvSpPr>
          <p:nvPr>
            <p:ph type="body" idx="1" hasCustomPrompt="1"/>
          </p:nvPr>
        </p:nvSpPr>
        <p:spPr>
          <a:xfrm>
            <a:off x="1905276" y="6107906"/>
            <a:ext cx="10515600" cy="1500187"/>
          </a:xfrm>
        </p:spPr>
        <p:txBody>
          <a:bodyPr>
            <a:normAutofit/>
          </a:bodyPr>
          <a:lstStyle>
            <a:lvl1pPr marL="0" indent="0">
              <a:buNone/>
              <a:defRPr sz="36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968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09C82D-AF94-3448-AF67-42AF37881D00}"/>
              </a:ext>
            </a:extLst>
          </p:cNvPr>
          <p:cNvSpPr/>
          <p:nvPr userDrawn="1"/>
        </p:nvSpPr>
        <p:spPr>
          <a:xfrm>
            <a:off x="0" y="1541721"/>
            <a:ext cx="12192000" cy="5328563"/>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A4CEFB-3CBD-3A49-84A3-002E9D888C52}"/>
              </a:ext>
            </a:extLst>
          </p:cNvPr>
          <p:cNvSpPr/>
          <p:nvPr userDrawn="1"/>
        </p:nvSpPr>
        <p:spPr>
          <a:xfrm>
            <a:off x="0" y="0"/>
            <a:ext cx="12192000" cy="1541721"/>
          </a:xfrm>
          <a:prstGeom prst="rect">
            <a:avLst/>
          </a:prstGeom>
          <a:solidFill>
            <a:srgbClr val="EC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EFB45FB-FA8C-564E-94D2-DBA59F878109}"/>
              </a:ext>
            </a:extLst>
          </p:cNvPr>
          <p:cNvSpPr/>
          <p:nvPr userDrawn="1"/>
        </p:nvSpPr>
        <p:spPr>
          <a:xfrm>
            <a:off x="1" y="0"/>
            <a:ext cx="1562986" cy="1529437"/>
          </a:xfrm>
          <a:prstGeom prst="rect">
            <a:avLst/>
          </a:prstGeom>
          <a:solidFill>
            <a:srgbClr val="C2B6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Content Placeholder 10" descr="A picture containing logo&#10;&#10;Description automatically generated">
            <a:extLst>
              <a:ext uri="{FF2B5EF4-FFF2-40B4-BE49-F238E27FC236}">
                <a16:creationId xmlns:a16="http://schemas.microsoft.com/office/drawing/2014/main" id="{B532A801-279D-1647-A39A-B97EEBB304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411" y="266336"/>
            <a:ext cx="878166" cy="879808"/>
          </a:xfrm>
          <a:prstGeom prst="rect">
            <a:avLst/>
          </a:prstGeom>
        </p:spPr>
      </p:pic>
      <p:sp>
        <p:nvSpPr>
          <p:cNvPr id="2" name="Title 1">
            <a:extLst>
              <a:ext uri="{FF2B5EF4-FFF2-40B4-BE49-F238E27FC236}">
                <a16:creationId xmlns:a16="http://schemas.microsoft.com/office/drawing/2014/main" id="{20A21E6F-A738-DC4D-8939-5B64F6746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41FC6-A7AE-EC4E-8655-B515BEC3A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76398-9092-4547-B84B-A1FE78646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94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80F5E-EA7D-9544-B223-CB5C74D730E7}"/>
              </a:ext>
            </a:extLst>
          </p:cNvPr>
          <p:cNvSpPr/>
          <p:nvPr userDrawn="1"/>
        </p:nvSpPr>
        <p:spPr>
          <a:xfrm>
            <a:off x="0" y="1541721"/>
            <a:ext cx="12192000" cy="5328563"/>
          </a:xfrm>
          <a:prstGeom prst="rect">
            <a:avLst/>
          </a:prstGeom>
          <a:solidFill>
            <a:srgbClr val="FB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0295DD-A23D-F144-A125-56D4104554DB}"/>
              </a:ext>
            </a:extLst>
          </p:cNvPr>
          <p:cNvSpPr/>
          <p:nvPr userDrawn="1"/>
        </p:nvSpPr>
        <p:spPr>
          <a:xfrm>
            <a:off x="0" y="0"/>
            <a:ext cx="12192000" cy="1541721"/>
          </a:xfrm>
          <a:prstGeom prst="rect">
            <a:avLst/>
          </a:prstGeom>
          <a:solidFill>
            <a:srgbClr val="EC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BD2CA5-E137-2A44-B094-95CB71D04315}"/>
              </a:ext>
            </a:extLst>
          </p:cNvPr>
          <p:cNvSpPr/>
          <p:nvPr userDrawn="1"/>
        </p:nvSpPr>
        <p:spPr>
          <a:xfrm>
            <a:off x="1" y="0"/>
            <a:ext cx="1562986" cy="1529437"/>
          </a:xfrm>
          <a:prstGeom prst="rect">
            <a:avLst/>
          </a:prstGeom>
          <a:solidFill>
            <a:srgbClr val="C2B68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Content Placeholder 10" descr="A picture containing logo&#10;&#10;Description automatically generated">
            <a:extLst>
              <a:ext uri="{FF2B5EF4-FFF2-40B4-BE49-F238E27FC236}">
                <a16:creationId xmlns:a16="http://schemas.microsoft.com/office/drawing/2014/main" id="{F02A4076-66C9-474E-A3A7-1E717F433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411" y="266336"/>
            <a:ext cx="878166" cy="879808"/>
          </a:xfrm>
          <a:prstGeom prst="rect">
            <a:avLst/>
          </a:prstGeom>
        </p:spPr>
      </p:pic>
      <p:sp>
        <p:nvSpPr>
          <p:cNvPr id="3" name="Text Placeholder 2">
            <a:extLst>
              <a:ext uri="{FF2B5EF4-FFF2-40B4-BE49-F238E27FC236}">
                <a16:creationId xmlns:a16="http://schemas.microsoft.com/office/drawing/2014/main" id="{80FD77C7-F95C-4F42-974B-BA82556C287F}"/>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F9A861E-948B-C345-9D5F-0B181530A4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CEF4AF-5EC8-1446-8681-DC603BC94A7F}"/>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371F7-111A-C34C-BCD1-C25439FEC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C9EC4845-44C1-8F49-A826-C7E49A8111A9}"/>
              </a:ext>
            </a:extLst>
          </p:cNvPr>
          <p:cNvSpPr>
            <a:spLocks noGrp="1"/>
          </p:cNvSpPr>
          <p:nvPr>
            <p:ph type="title"/>
          </p:nvPr>
        </p:nvSpPr>
        <p:spPr>
          <a:xfrm>
            <a:off x="1619693" y="108079"/>
            <a:ext cx="10515600" cy="1325563"/>
          </a:xfrm>
        </p:spPr>
        <p:txBody>
          <a:bodyPr/>
          <a:lstStyle/>
          <a:p>
            <a:r>
              <a:rPr lang="en-US"/>
              <a:t>Click to edit Master title style</a:t>
            </a:r>
          </a:p>
        </p:txBody>
      </p:sp>
    </p:spTree>
    <p:extLst>
      <p:ext uri="{BB962C8B-B14F-4D97-AF65-F5344CB8AC3E}">
        <p14:creationId xmlns:p14="http://schemas.microsoft.com/office/powerpoint/2010/main" val="286109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4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FED86-954F-1246-B0FD-9497EBE4D136}"/>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3" name="Text Placeholder 2">
            <a:extLst>
              <a:ext uri="{FF2B5EF4-FFF2-40B4-BE49-F238E27FC236}">
                <a16:creationId xmlns:a16="http://schemas.microsoft.com/office/drawing/2014/main" id="{CA14700A-B8B8-CC43-AB35-98959770B8F2}"/>
              </a:ext>
            </a:extLst>
          </p:cNvPr>
          <p:cNvSpPr>
            <a:spLocks noGrp="1"/>
          </p:cNvSpPr>
          <p:nvPr>
            <p:ph type="body" idx="1" hasCustomPrompt="1"/>
          </p:nvPr>
        </p:nvSpPr>
        <p:spPr>
          <a:xfrm>
            <a:off x="1447800" y="4357565"/>
            <a:ext cx="10515600" cy="1500187"/>
          </a:xfrm>
        </p:spPr>
        <p:txBody>
          <a:bodyPr>
            <a:normAutofit/>
          </a:bodyPr>
          <a:lstStyle>
            <a:lvl1pPr marL="0" indent="0">
              <a:buNone/>
              <a:defRPr sz="3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The future of Reynolds belongs to everyone.</a:t>
            </a:r>
          </a:p>
        </p:txBody>
      </p:sp>
      <p:sp>
        <p:nvSpPr>
          <p:cNvPr id="6" name="TextBox 5">
            <a:extLst>
              <a:ext uri="{FF2B5EF4-FFF2-40B4-BE49-F238E27FC236}">
                <a16:creationId xmlns:a16="http://schemas.microsoft.com/office/drawing/2014/main" id="{9E4652E2-6B99-2844-AAC8-6F264D4D1837}"/>
              </a:ext>
            </a:extLst>
          </p:cNvPr>
          <p:cNvSpPr txBox="1"/>
          <p:nvPr userDrawn="1"/>
        </p:nvSpPr>
        <p:spPr>
          <a:xfrm>
            <a:off x="543615" y="6188599"/>
            <a:ext cx="11219298" cy="338554"/>
          </a:xfrm>
          <a:prstGeom prst="rect">
            <a:avLst/>
          </a:prstGeom>
          <a:noFill/>
        </p:spPr>
        <p:txBody>
          <a:bodyPr wrap="square" rtlCol="0">
            <a:spAutoFit/>
          </a:bodyPr>
          <a:lstStyle/>
          <a:p>
            <a:pPr algn="ctr"/>
            <a:r>
              <a:rPr lang="en-US" sz="1600" b="0" i="0" u="none" strike="noStrike" kern="1200" dirty="0">
                <a:solidFill>
                  <a:schemeClr val="tx2"/>
                </a:solidFill>
                <a:effectLst/>
                <a:latin typeface="Arial" panose="020B0604020202020204" pitchFamily="34" charset="0"/>
                <a:ea typeface="+mn-ea"/>
                <a:cs typeface="Arial" panose="020B0604020202020204" pitchFamily="34" charset="0"/>
              </a:rPr>
              <a:t>Downtown | Goochland | Parham Road | Reynolds Online | The Kitchens – Now Open!</a:t>
            </a:r>
            <a:endParaRPr lang="en-US" sz="1600" dirty="0">
              <a:solidFill>
                <a:schemeClr val="tx2"/>
              </a:solidFill>
              <a:latin typeface="Arial" panose="020B0604020202020204" pitchFamily="34" charset="0"/>
              <a:cs typeface="Arial" panose="020B0604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A75DDAD0-6D95-5843-B3EA-DF2C571AE5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1823" y="959279"/>
            <a:ext cx="2988352" cy="2993937"/>
          </a:xfrm>
          <a:prstGeom prst="rect">
            <a:avLst/>
          </a:prstGeom>
        </p:spPr>
      </p:pic>
    </p:spTree>
    <p:extLst>
      <p:ext uri="{BB962C8B-B14F-4D97-AF65-F5344CB8AC3E}">
        <p14:creationId xmlns:p14="http://schemas.microsoft.com/office/powerpoint/2010/main" val="258193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4C51C-A74A-7141-B5C7-C3B0EEECA492}"/>
              </a:ext>
            </a:extLst>
          </p:cNvPr>
          <p:cNvSpPr>
            <a:spLocks noGrp="1"/>
          </p:cNvSpPr>
          <p:nvPr>
            <p:ph type="title"/>
          </p:nvPr>
        </p:nvSpPr>
        <p:spPr>
          <a:xfrm>
            <a:off x="1619693" y="10807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D94AE6-8CC5-804E-AAE3-45B50EC69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322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2" r:id="rId6"/>
    <p:sldLayoutId id="2147483653" r:id="rId7"/>
    <p:sldLayoutId id="2147483655" r:id="rId8"/>
    <p:sldLayoutId id="2147483659" r:id="rId9"/>
  </p:sldLayoutIdLst>
  <p:txStyles>
    <p:titleStyle>
      <a:lvl1pPr algn="l" defTabSz="914400" rtl="0" eaLnBrk="1" latinLnBrk="0" hangingPunct="1">
        <a:lnSpc>
          <a:spcPct val="90000"/>
        </a:lnSpc>
        <a:spcBef>
          <a:spcPct val="0"/>
        </a:spcBef>
        <a:buNone/>
        <a:defRPr sz="3200" b="1" i="0" kern="1200">
          <a:solidFill>
            <a:schemeClr val="accent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sjterrell@reynolds.edu"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rants.gov/learn-grants/grants-101/the-grant-lifecycle"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F17EB8BC-075A-8549-8C65-EA7F82DFFDB0}"/>
              </a:ext>
            </a:extLst>
          </p:cNvPr>
          <p:cNvPicPr>
            <a:picLocks noChangeAspect="1"/>
          </p:cNvPicPr>
          <p:nvPr/>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2FB0FB8-E762-1D4C-A359-F90F408024E4}"/>
              </a:ext>
            </a:extLst>
          </p:cNvPr>
          <p:cNvSpPr>
            <a:spLocks noGrp="1"/>
          </p:cNvSpPr>
          <p:nvPr>
            <p:ph type="ctrTitle"/>
          </p:nvPr>
        </p:nvSpPr>
        <p:spPr>
          <a:xfrm>
            <a:off x="-6349" y="2229394"/>
            <a:ext cx="12191999" cy="1418998"/>
          </a:xfrm>
        </p:spPr>
        <p:txBody>
          <a:bodyPr>
            <a:normAutofit/>
          </a:bodyPr>
          <a:lstStyle/>
          <a:p>
            <a:r>
              <a:rPr lang="en-US" sz="8000" dirty="0">
                <a:solidFill>
                  <a:schemeClr val="bg1"/>
                </a:solidFill>
              </a:rPr>
              <a:t>GRANTS 101</a:t>
            </a:r>
          </a:p>
        </p:txBody>
      </p:sp>
      <p:sp>
        <p:nvSpPr>
          <p:cNvPr id="3" name="Subtitle 2">
            <a:extLst>
              <a:ext uri="{FF2B5EF4-FFF2-40B4-BE49-F238E27FC236}">
                <a16:creationId xmlns:a16="http://schemas.microsoft.com/office/drawing/2014/main" id="{49E08EFB-7BE6-AD40-8A84-3B6E4E07EBC7}"/>
              </a:ext>
            </a:extLst>
          </p:cNvPr>
          <p:cNvSpPr>
            <a:spLocks noGrp="1"/>
          </p:cNvSpPr>
          <p:nvPr>
            <p:ph type="subTitle" idx="1"/>
          </p:nvPr>
        </p:nvSpPr>
        <p:spPr>
          <a:xfrm>
            <a:off x="480060" y="3597434"/>
            <a:ext cx="10732770" cy="1655762"/>
          </a:xfrm>
        </p:spPr>
        <p:txBody>
          <a:bodyPr>
            <a:normAutofit/>
          </a:bodyPr>
          <a:lstStyle/>
          <a:p>
            <a:r>
              <a:rPr lang="en-US" sz="2800" b="0" dirty="0">
                <a:solidFill>
                  <a:schemeClr val="bg1"/>
                </a:solidFill>
                <a:latin typeface="Century Gothic" panose="020B0502020202020204" pitchFamily="34" charset="0"/>
              </a:rPr>
              <a:t>Tips and Tricks for Writing a Compelling Project Narrative</a:t>
            </a:r>
          </a:p>
          <a:p>
            <a:r>
              <a:rPr lang="en-US" sz="2800" b="0" dirty="0">
                <a:solidFill>
                  <a:schemeClr val="bg1"/>
                </a:solidFill>
                <a:latin typeface="Century Gothic" panose="020B0502020202020204" pitchFamily="34" charset="0"/>
              </a:rPr>
              <a:t> </a:t>
            </a:r>
            <a:r>
              <a:rPr lang="en-US" sz="3600" dirty="0">
                <a:solidFill>
                  <a:schemeClr val="bg1"/>
                </a:solidFill>
                <a:latin typeface="Century Gothic" panose="020B0502020202020204" pitchFamily="34" charset="0"/>
              </a:rPr>
              <a:t>Teaching Innovation Fund</a:t>
            </a:r>
          </a:p>
        </p:txBody>
      </p:sp>
      <p:sp>
        <p:nvSpPr>
          <p:cNvPr id="4" name="TextBox 3">
            <a:extLst>
              <a:ext uri="{FF2B5EF4-FFF2-40B4-BE49-F238E27FC236}">
                <a16:creationId xmlns:a16="http://schemas.microsoft.com/office/drawing/2014/main" id="{E421B096-2769-FDDB-A146-D19F501C68EA}"/>
              </a:ext>
            </a:extLst>
          </p:cNvPr>
          <p:cNvSpPr txBox="1"/>
          <p:nvPr/>
        </p:nvSpPr>
        <p:spPr>
          <a:xfrm>
            <a:off x="640080" y="5298916"/>
            <a:ext cx="10732770" cy="954107"/>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Sean Terrell, Associate Vice President </a:t>
            </a:r>
          </a:p>
          <a:p>
            <a:pPr algn="ctr"/>
            <a:r>
              <a:rPr lang="en-US" sz="2800" dirty="0">
                <a:solidFill>
                  <a:schemeClr val="bg1"/>
                </a:solidFill>
                <a:latin typeface="Century Gothic" panose="020B0502020202020204" pitchFamily="34" charset="0"/>
              </a:rPr>
              <a:t>Research, Planning and Grants</a:t>
            </a:r>
          </a:p>
        </p:txBody>
      </p:sp>
    </p:spTree>
    <p:extLst>
      <p:ext uri="{BB962C8B-B14F-4D97-AF65-F5344CB8AC3E}">
        <p14:creationId xmlns:p14="http://schemas.microsoft.com/office/powerpoint/2010/main" val="88621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458342" y="327923"/>
            <a:ext cx="8228457" cy="5416868"/>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b="1" dirty="0">
                <a:latin typeface="Century Gothic" panose="020B0502020202020204" pitchFamily="34" charset="0"/>
              </a:rPr>
              <a:t>Pre-Award Phase </a:t>
            </a:r>
          </a:p>
          <a:p>
            <a:pPr marL="342900" indent="-342900">
              <a:buFont typeface="Arial" panose="020B0604020202020204" pitchFamily="34" charset="0"/>
              <a:buChar char="•"/>
            </a:pPr>
            <a:r>
              <a:rPr lang="en-US" sz="2000" dirty="0">
                <a:latin typeface="Century Gothic" panose="020B0502020202020204" pitchFamily="34" charset="0"/>
              </a:rPr>
              <a:t>Project development</a:t>
            </a:r>
          </a:p>
          <a:p>
            <a:pPr marL="342900" indent="-342900">
              <a:buFont typeface="Arial" panose="020B0604020202020204" pitchFamily="34" charset="0"/>
              <a:buChar char="•"/>
            </a:pPr>
            <a:r>
              <a:rPr lang="en-US" sz="2000" dirty="0">
                <a:latin typeface="Century Gothic" panose="020B0502020202020204" pitchFamily="34" charset="0"/>
              </a:rPr>
              <a:t>Funding Opportunity – Identify and review solicitations</a:t>
            </a:r>
          </a:p>
          <a:p>
            <a:pPr marL="800100" lvl="1" indent="-342900">
              <a:buFont typeface="Arial" panose="020B0604020202020204" pitchFamily="34" charset="0"/>
              <a:buChar char="•"/>
            </a:pPr>
            <a:r>
              <a:rPr lang="en-US" sz="2000" dirty="0">
                <a:latin typeface="Century Gothic" panose="020B0502020202020204" pitchFamily="34" charset="0"/>
              </a:rPr>
              <a:t>Solicitation is also called Request for Proposals (RFP), Notice of Funding Opportunity (NOFO), etc.</a:t>
            </a:r>
          </a:p>
          <a:p>
            <a:pPr marL="342900" indent="-342900">
              <a:buFont typeface="Arial" panose="020B0604020202020204" pitchFamily="34" charset="0"/>
              <a:buChar char="•"/>
            </a:pPr>
            <a:r>
              <a:rPr lang="en-US" sz="2000" dirty="0">
                <a:latin typeface="Century Gothic" panose="020B0502020202020204" pitchFamily="34" charset="0"/>
              </a:rPr>
              <a:t>Write and Submit the Grant Narrative + Budget</a:t>
            </a:r>
          </a:p>
          <a:p>
            <a:pPr marL="342900" indent="-342900">
              <a:buFont typeface="Arial" panose="020B0604020202020204" pitchFamily="34" charset="0"/>
              <a:buChar char="•"/>
            </a:pPr>
            <a:endParaRPr lang="en-US" sz="2000" dirty="0">
              <a:latin typeface="Century Gothic" panose="020B0502020202020204" pitchFamily="34" charset="0"/>
            </a:endParaRPr>
          </a:p>
          <a:p>
            <a:r>
              <a:rPr lang="en-US" sz="2000" b="1" dirty="0">
                <a:latin typeface="Century Gothic" panose="020B0502020202020204" pitchFamily="34" charset="0"/>
              </a:rPr>
              <a:t>Tips for Better Grants Writing</a:t>
            </a:r>
          </a:p>
          <a:p>
            <a:r>
              <a:rPr lang="en-US" sz="2000" dirty="0">
                <a:latin typeface="Century Gothic" panose="020B0502020202020204" pitchFamily="34" charset="0"/>
              </a:rPr>
              <a:t>Successful grant writing is the ability to respond to prompts presented in the solicitation. </a:t>
            </a:r>
          </a:p>
          <a:p>
            <a:pPr marL="342900" indent="-342900">
              <a:buFont typeface="Arial" panose="020B0604020202020204" pitchFamily="34" charset="0"/>
              <a:buChar char="•"/>
            </a:pPr>
            <a:r>
              <a:rPr lang="en-US" sz="2000" dirty="0">
                <a:latin typeface="Century Gothic" panose="020B0502020202020204" pitchFamily="34" charset="0"/>
              </a:rPr>
              <a:t>Know the funder and their requirements.</a:t>
            </a:r>
          </a:p>
          <a:p>
            <a:pPr marL="342900" indent="-342900">
              <a:buFont typeface="Arial" panose="020B0604020202020204" pitchFamily="34" charset="0"/>
              <a:buChar char="•"/>
            </a:pPr>
            <a:r>
              <a:rPr lang="en-US" sz="2000" dirty="0">
                <a:latin typeface="Century Gothic" panose="020B0502020202020204" pitchFamily="34" charset="0"/>
              </a:rPr>
              <a:t>Respond to the RFP thoroughly and concisely. </a:t>
            </a:r>
          </a:p>
          <a:p>
            <a:pPr marL="342900" indent="-342900">
              <a:buFont typeface="Arial" panose="020B0604020202020204" pitchFamily="34" charset="0"/>
              <a:buChar char="•"/>
            </a:pPr>
            <a:r>
              <a:rPr lang="en-US" sz="2000" dirty="0">
                <a:latin typeface="Century Gothic" panose="020B0502020202020204" pitchFamily="34" charset="0"/>
              </a:rPr>
              <a:t>Align the project narrative to the budget narrative.</a:t>
            </a:r>
          </a:p>
          <a:p>
            <a:endParaRPr lang="en-US" sz="2000" dirty="0">
              <a:latin typeface="Century Gothic" panose="020B0502020202020204" pitchFamily="34" charset="0"/>
            </a:endParaRP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458342" y="815274"/>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4DF5B3-9D1B-1D44-B8B1-AA592615637B}"/>
              </a:ext>
            </a:extLst>
          </p:cNvPr>
          <p:cNvSpPr txBox="1">
            <a:spLocks/>
          </p:cNvSpPr>
          <p:nvPr/>
        </p:nvSpPr>
        <p:spPr>
          <a:xfrm>
            <a:off x="527050" y="5840696"/>
            <a:ext cx="10515600" cy="7085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Arial Black" panose="020B0604020202020204" pitchFamily="34" charset="0"/>
                <a:ea typeface="+mj-ea"/>
                <a:cs typeface="Arial Black" panose="020B0604020202020204" pitchFamily="34" charset="0"/>
              </a:defRPr>
            </a:lvl1pPr>
          </a:lstStyle>
          <a:p>
            <a:r>
              <a:rPr lang="en-US" sz="4400" b="0" dirty="0">
                <a:latin typeface="Century Gothic" panose="020B0502020202020204" pitchFamily="34" charset="0"/>
                <a:ea typeface="Cascadia Code" panose="020B0609020000020004" pitchFamily="49" charset="0"/>
                <a:cs typeface="Cascadia Code" panose="020B0609020000020004" pitchFamily="49" charset="0"/>
              </a:rPr>
              <a:t>The Teaching Innovation Fund</a:t>
            </a:r>
          </a:p>
        </p:txBody>
      </p:sp>
      <p:sp>
        <p:nvSpPr>
          <p:cNvPr id="5" name="Content Placeholder 2">
            <a:extLst>
              <a:ext uri="{FF2B5EF4-FFF2-40B4-BE49-F238E27FC236}">
                <a16:creationId xmlns:a16="http://schemas.microsoft.com/office/drawing/2014/main" id="{AEBDE0F1-8840-D748-8206-A8B29A6DC76A}"/>
              </a:ext>
            </a:extLst>
          </p:cNvPr>
          <p:cNvSpPr txBox="1">
            <a:spLocks/>
          </p:cNvSpPr>
          <p:nvPr/>
        </p:nvSpPr>
        <p:spPr>
          <a:xfrm>
            <a:off x="2427790" y="6031706"/>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accent3"/>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4800" dirty="0">
              <a:solidFill>
                <a:schemeClr val="accent3">
                  <a:lumMod val="40000"/>
                  <a:lumOff val="60000"/>
                </a:schemeClr>
              </a:solidFill>
            </a:endParaRPr>
          </a:p>
        </p:txBody>
      </p:sp>
    </p:spTree>
    <p:extLst>
      <p:ext uri="{BB962C8B-B14F-4D97-AF65-F5344CB8AC3E}">
        <p14:creationId xmlns:p14="http://schemas.microsoft.com/office/powerpoint/2010/main" val="326162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458342" y="548640"/>
            <a:ext cx="8228457" cy="5109091"/>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b="1" dirty="0">
                <a:latin typeface="Century Gothic" panose="020B0502020202020204" pitchFamily="34" charset="0"/>
              </a:rPr>
              <a:t>Tips for Better Grants Writing</a:t>
            </a:r>
          </a:p>
          <a:p>
            <a:endParaRPr lang="en-US" sz="2000" dirty="0">
              <a:latin typeface="Century Gothic" panose="020B0502020202020204" pitchFamily="34" charset="0"/>
            </a:endParaRPr>
          </a:p>
          <a:p>
            <a:pPr marL="457200" indent="-457200">
              <a:buFont typeface="Arial" panose="020B0604020202020204" pitchFamily="34" charset="0"/>
              <a:buChar char="•"/>
            </a:pPr>
            <a:r>
              <a:rPr lang="en-US" sz="2000" dirty="0">
                <a:latin typeface="Century Gothic" panose="020B0502020202020204" pitchFamily="34" charset="0"/>
              </a:rPr>
              <a:t>Provide a concise and thorough needs assessment. “Because we need funding” is not an acceptable needs statement. Instead, clearly describe the need that your project will meet and how it will make a significant impact for good.</a:t>
            </a:r>
          </a:p>
          <a:p>
            <a:pPr marL="457200" indent="-457200">
              <a:buFont typeface="Arial" panose="020B0604020202020204" pitchFamily="34" charset="0"/>
              <a:buChar char="•"/>
            </a:pPr>
            <a:r>
              <a:rPr lang="en-US" sz="2000" dirty="0">
                <a:latin typeface="Century Gothic" panose="020B0502020202020204" pitchFamily="34" charset="0"/>
              </a:rPr>
              <a:t>Differentiate your institution. Concisely describe how your work sets you apart from other applicants. </a:t>
            </a:r>
            <a:r>
              <a:rPr lang="en-US" sz="2000" i="1" dirty="0">
                <a:latin typeface="Century Gothic" panose="020B0502020202020204" pitchFamily="34" charset="0"/>
              </a:rPr>
              <a:t>Use your data!</a:t>
            </a:r>
          </a:p>
          <a:p>
            <a:pPr marL="457200" indent="-457200">
              <a:buFont typeface="Arial" panose="020B0604020202020204" pitchFamily="34" charset="0"/>
              <a:buChar char="•"/>
            </a:pPr>
            <a:r>
              <a:rPr lang="en-US" sz="2000" dirty="0">
                <a:latin typeface="Century Gothic" panose="020B0502020202020204" pitchFamily="34" charset="0"/>
              </a:rPr>
              <a:t>Be thoughtful when using industry jargon. Do not overcomplicate your narrative. Most applications are reviewed by individuals who will not understand complicated industry jargon. Keep your narrative concise and easy to read.</a:t>
            </a: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458342" y="1143120"/>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41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300687" y="327922"/>
            <a:ext cx="8228457" cy="5139869"/>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b="1" dirty="0">
                <a:latin typeface="Century Gothic" panose="020B0502020202020204" pitchFamily="34" charset="0"/>
              </a:rPr>
              <a:t>Tips for Better Grants Writing</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Remember to tell a story. Grant reviewers will read several proposals. Eventually, grant proposals sound the same. While ensuring your project narrative follows the structure presented in the solicitation, it is still important to create a narrative that is compelling and stands out. Don’t forget the storytelling aspects of your narrative. </a:t>
            </a:r>
          </a:p>
          <a:p>
            <a:pPr marL="342900" indent="-342900">
              <a:buFont typeface="Arial" panose="020B0604020202020204" pitchFamily="34" charset="0"/>
              <a:buChar char="•"/>
            </a:pPr>
            <a:r>
              <a:rPr lang="en-US" sz="2000" dirty="0">
                <a:latin typeface="Century Gothic" panose="020B0502020202020204" pitchFamily="34" charset="0"/>
              </a:rPr>
              <a:t>Write with balance. Make sure you are presenting a need statement that aligns with your solutions.</a:t>
            </a:r>
          </a:p>
          <a:p>
            <a:pPr marL="342900" indent="-342900">
              <a:buFont typeface="Arial" panose="020B0604020202020204" pitchFamily="34" charset="0"/>
              <a:buChar char="•"/>
            </a:pPr>
            <a:r>
              <a:rPr lang="en-US" sz="2000" dirty="0">
                <a:latin typeface="Century Gothic" panose="020B0502020202020204" pitchFamily="34" charset="0"/>
              </a:rPr>
              <a:t>Align your budget with your solutions. Many grant writers will start with the budget. Make sure the activities you are proposing in your narrative are linked to a line item in your budget. This can include match.</a:t>
            </a:r>
          </a:p>
        </p:txBody>
      </p:sp>
      <p:sp>
        <p:nvSpPr>
          <p:cNvPr id="3" name="Rectangle 2">
            <a:extLst>
              <a:ext uri="{FF2B5EF4-FFF2-40B4-BE49-F238E27FC236}">
                <a16:creationId xmlns:a16="http://schemas.microsoft.com/office/drawing/2014/main" id="{19E93773-9413-6C26-13D9-8FFDC294C2C2}"/>
              </a:ext>
            </a:extLst>
          </p:cNvPr>
          <p:cNvSpPr/>
          <p:nvPr/>
        </p:nvSpPr>
        <p:spPr>
          <a:xfrm>
            <a:off x="300687" y="827809"/>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9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458342" y="548640"/>
            <a:ext cx="8228457" cy="4832092"/>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b="1" dirty="0">
                <a:latin typeface="Century Gothic" panose="020B0502020202020204" pitchFamily="34" charset="0"/>
              </a:rPr>
              <a:t>Tips for Better Grants Writing</a:t>
            </a:r>
          </a:p>
          <a:p>
            <a:endParaRPr lang="en-US" sz="2000" b="1"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Review your draft narrative against the solicitation. Recruit an objective reviewer and ask them to do the same.</a:t>
            </a:r>
            <a:endParaRPr lang="en-US" sz="2000" b="1"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Double check your budget math. Math errors in your budget undermine the credibility of your organization. </a:t>
            </a:r>
          </a:p>
          <a:p>
            <a:pPr marL="342900" indent="-342900">
              <a:buFont typeface="Arial" panose="020B0604020202020204" pitchFamily="34" charset="0"/>
              <a:buChar char="•"/>
            </a:pPr>
            <a:r>
              <a:rPr lang="en-US" sz="2000" dirty="0">
                <a:latin typeface="Century Gothic" panose="020B0502020202020204" pitchFamily="34" charset="0"/>
              </a:rPr>
              <a:t>Don’t procrastinate. Start developing projects early. When you identify a solicitation, make sure you have time to respond. Remember all of the components of a grant proposal, including writing the project narrative, creating the budget, gathering letters of support/commitment if applicable, reviewing the documentation, receiving approvals, submitting the narrative, etc. </a:t>
            </a:r>
          </a:p>
        </p:txBody>
      </p:sp>
      <p:sp>
        <p:nvSpPr>
          <p:cNvPr id="3" name="Rectangle 2">
            <a:extLst>
              <a:ext uri="{FF2B5EF4-FFF2-40B4-BE49-F238E27FC236}">
                <a16:creationId xmlns:a16="http://schemas.microsoft.com/office/drawing/2014/main" id="{19E93773-9413-6C26-13D9-8FFDC294C2C2}"/>
              </a:ext>
            </a:extLst>
          </p:cNvPr>
          <p:cNvSpPr/>
          <p:nvPr/>
        </p:nvSpPr>
        <p:spPr>
          <a:xfrm>
            <a:off x="458342" y="1143120"/>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69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AF43B2-B764-6B41-B8ED-CB5E0F8D8CDA}"/>
              </a:ext>
            </a:extLst>
          </p:cNvPr>
          <p:cNvSpPr>
            <a:spLocks noGrp="1"/>
          </p:cNvSpPr>
          <p:nvPr>
            <p:ph type="body" idx="1"/>
          </p:nvPr>
        </p:nvSpPr>
        <p:spPr/>
        <p:txBody>
          <a:bodyPr>
            <a:normAutofit fontScale="92500" lnSpcReduction="20000"/>
          </a:bodyPr>
          <a:lstStyle/>
          <a:p>
            <a:r>
              <a:rPr lang="en-US" dirty="0"/>
              <a:t>Sean Terrell, AVP RPG</a:t>
            </a:r>
          </a:p>
          <a:p>
            <a:r>
              <a:rPr lang="en-US" dirty="0">
                <a:hlinkClick r:id="rId2"/>
              </a:rPr>
              <a:t>sjterrell@reynolds.edu</a:t>
            </a:r>
            <a:endParaRPr lang="en-US" dirty="0"/>
          </a:p>
          <a:p>
            <a:r>
              <a:rPr lang="en-US" dirty="0"/>
              <a:t>804-523-5814</a:t>
            </a:r>
          </a:p>
        </p:txBody>
      </p:sp>
    </p:spTree>
    <p:extLst>
      <p:ext uri="{BB962C8B-B14F-4D97-AF65-F5344CB8AC3E}">
        <p14:creationId xmlns:p14="http://schemas.microsoft.com/office/powerpoint/2010/main" val="41136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520" y="857249"/>
            <a:ext cx="9901536" cy="5569614"/>
          </a:xfrm>
          <a:prstGeom prst="rect">
            <a:avLst/>
          </a:prstGeom>
        </p:spPr>
      </p:pic>
    </p:spTree>
    <p:extLst>
      <p:ext uri="{BB962C8B-B14F-4D97-AF65-F5344CB8AC3E}">
        <p14:creationId xmlns:p14="http://schemas.microsoft.com/office/powerpoint/2010/main" val="391683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F50F1D01-CBB5-51FE-9292-E6A2E60F29A5}"/>
              </a:ext>
            </a:extLst>
          </p:cNvPr>
          <p:cNvSpPr txBox="1"/>
          <p:nvPr/>
        </p:nvSpPr>
        <p:spPr>
          <a:xfrm>
            <a:off x="841248" y="302538"/>
            <a:ext cx="7566660" cy="5355312"/>
          </a:xfrm>
          <a:prstGeom prst="rect">
            <a:avLst/>
          </a:prstGeom>
          <a:noFill/>
        </p:spPr>
        <p:txBody>
          <a:bodyPr wrap="square" rtlCol="0">
            <a:spAutoFit/>
          </a:bodyPr>
          <a:lstStyle/>
          <a:p>
            <a:r>
              <a:rPr lang="en-US" sz="3200" b="1" dirty="0">
                <a:latin typeface="Century Gothic" panose="020B0502020202020204" pitchFamily="34" charset="0"/>
              </a:rPr>
              <a:t>Why Grants?</a:t>
            </a:r>
          </a:p>
          <a:p>
            <a:endParaRPr lang="en-US" sz="3200" dirty="0">
              <a:latin typeface="Century Gothic" panose="020B0502020202020204" pitchFamily="34" charset="0"/>
            </a:endParaRPr>
          </a:p>
          <a:p>
            <a:r>
              <a:rPr lang="en-US" sz="2000" dirty="0">
                <a:latin typeface="Century Gothic" panose="020B0502020202020204" pitchFamily="34" charset="0"/>
              </a:rPr>
              <a:t>Grants are essential to expanding and enhancing opportunities and services for our students</a:t>
            </a:r>
          </a:p>
          <a:p>
            <a:endParaRPr lang="en-US" sz="2000" dirty="0">
              <a:latin typeface="Century Gothic" panose="020B0502020202020204" pitchFamily="34" charset="0"/>
            </a:endParaRPr>
          </a:p>
          <a:p>
            <a:r>
              <a:rPr lang="en-US" sz="2000" dirty="0">
                <a:latin typeface="Century Gothic" panose="020B0502020202020204" pitchFamily="34" charset="0"/>
              </a:rPr>
              <a:t>A variety of grants are available to higher education institutions and can bring essential funding to colleges and universities.</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New Programs</a:t>
            </a:r>
          </a:p>
          <a:p>
            <a:pPr marL="342900" indent="-342900">
              <a:buFont typeface="Arial" panose="020B0604020202020204" pitchFamily="34" charset="0"/>
              <a:buChar char="•"/>
            </a:pPr>
            <a:r>
              <a:rPr lang="en-US" sz="2000" dirty="0">
                <a:latin typeface="Century Gothic" panose="020B0502020202020204" pitchFamily="34" charset="0"/>
              </a:rPr>
              <a:t>Research</a:t>
            </a:r>
          </a:p>
          <a:p>
            <a:pPr marL="342900" indent="-342900">
              <a:buFont typeface="Arial" panose="020B0604020202020204" pitchFamily="34" charset="0"/>
              <a:buChar char="•"/>
            </a:pPr>
            <a:r>
              <a:rPr lang="en-US" sz="2000" dirty="0">
                <a:latin typeface="Century Gothic" panose="020B0502020202020204" pitchFamily="34" charset="0"/>
              </a:rPr>
              <a:t>Scholarships</a:t>
            </a:r>
          </a:p>
          <a:p>
            <a:pPr marL="342900" indent="-342900">
              <a:buFont typeface="Arial" panose="020B0604020202020204" pitchFamily="34" charset="0"/>
              <a:buChar char="•"/>
            </a:pPr>
            <a:r>
              <a:rPr lang="en-US" sz="2000" dirty="0">
                <a:latin typeface="Century Gothic" panose="020B0502020202020204" pitchFamily="34" charset="0"/>
              </a:rPr>
              <a:t>Capacity Building</a:t>
            </a:r>
          </a:p>
          <a:p>
            <a:pPr marL="342900" indent="-342900">
              <a:buFont typeface="Arial" panose="020B0604020202020204" pitchFamily="34" charset="0"/>
              <a:buChar char="•"/>
            </a:pPr>
            <a:r>
              <a:rPr lang="en-US" sz="2000" dirty="0">
                <a:latin typeface="Century Gothic" panose="020B0502020202020204" pitchFamily="34" charset="0"/>
              </a:rPr>
              <a:t>Technical Assistance</a:t>
            </a:r>
          </a:p>
          <a:p>
            <a:pPr marL="342900" indent="-342900">
              <a:buFont typeface="Arial" panose="020B0604020202020204" pitchFamily="34" charset="0"/>
              <a:buChar char="•"/>
            </a:pPr>
            <a:r>
              <a:rPr lang="en-US" sz="2000" dirty="0">
                <a:latin typeface="Century Gothic" panose="020B0502020202020204" pitchFamily="34" charset="0"/>
              </a:rPr>
              <a:t>Student Support</a:t>
            </a:r>
          </a:p>
          <a:p>
            <a:endParaRPr lang="en-US" dirty="0"/>
          </a:p>
        </p:txBody>
      </p:sp>
      <p:sp>
        <p:nvSpPr>
          <p:cNvPr id="3" name="Rectangle 2">
            <a:extLst>
              <a:ext uri="{FF2B5EF4-FFF2-40B4-BE49-F238E27FC236}">
                <a16:creationId xmlns:a16="http://schemas.microsoft.com/office/drawing/2014/main" id="{84F457D8-5FBB-350B-9866-F9C065FF2C81}"/>
              </a:ext>
            </a:extLst>
          </p:cNvPr>
          <p:cNvSpPr/>
          <p:nvPr/>
        </p:nvSpPr>
        <p:spPr>
          <a:xfrm>
            <a:off x="841248" y="902971"/>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6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618362" y="205740"/>
            <a:ext cx="8228457" cy="5293757"/>
          </a:xfrm>
          <a:prstGeom prst="rect">
            <a:avLst/>
          </a:prstGeom>
          <a:noFill/>
        </p:spPr>
        <p:txBody>
          <a:bodyPr wrap="square" rtlCol="0">
            <a:spAutoFit/>
          </a:bodyPr>
          <a:lstStyle/>
          <a:p>
            <a:r>
              <a:rPr lang="en-US" sz="3200" b="1" dirty="0">
                <a:latin typeface="Century Gothic" panose="020B0502020202020204" pitchFamily="34" charset="0"/>
              </a:rPr>
              <a:t>Research, Planning and Grants</a:t>
            </a:r>
          </a:p>
          <a:p>
            <a:endParaRPr lang="en-US" sz="2000" dirty="0">
              <a:latin typeface="Century Gothic" panose="020B0502020202020204" pitchFamily="34" charset="0"/>
            </a:endParaRPr>
          </a:p>
          <a:p>
            <a:r>
              <a:rPr lang="en-US" sz="2000" dirty="0">
                <a:latin typeface="Century Gothic" panose="020B0502020202020204" pitchFamily="34" charset="0"/>
              </a:rPr>
              <a:t>Works closely with the Foundation to maximize the college’s fundraising potential.</a:t>
            </a:r>
          </a:p>
          <a:p>
            <a:endParaRPr lang="en-US" sz="2000" dirty="0">
              <a:latin typeface="Century Gothic" panose="020B0502020202020204" pitchFamily="34" charset="0"/>
            </a:endParaRPr>
          </a:p>
          <a:p>
            <a:r>
              <a:rPr lang="en-US" sz="2800" b="1" dirty="0">
                <a:latin typeface="Century Gothic" panose="020B0502020202020204" pitchFamily="34" charset="0"/>
              </a:rPr>
              <a:t>Support</a:t>
            </a:r>
          </a:p>
          <a:p>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Identify grant opportunities that align with the strategic priorities of the institution as well the priorities of individual schools and departments.</a:t>
            </a:r>
          </a:p>
          <a:p>
            <a:pPr marL="285750" indent="-285750">
              <a:buFont typeface="Arial" panose="020B0604020202020204" pitchFamily="34" charset="0"/>
              <a:buChar char="•"/>
            </a:pPr>
            <a:r>
              <a:rPr lang="en-US" sz="2000" dirty="0">
                <a:latin typeface="Century Gothic" panose="020B0502020202020204" pitchFamily="34" charset="0"/>
              </a:rPr>
              <a:t>Work with project stakeholders to build projects that meet the priorities of a grant initiative.</a:t>
            </a:r>
          </a:p>
          <a:p>
            <a:pPr marL="285750" indent="-285750">
              <a:buFont typeface="Arial" panose="020B0604020202020204" pitchFamily="34" charset="0"/>
              <a:buChar char="•"/>
            </a:pPr>
            <a:r>
              <a:rPr lang="en-US" sz="2000" dirty="0">
                <a:latin typeface="Century Gothic" panose="020B0502020202020204" pitchFamily="34" charset="0"/>
              </a:rPr>
              <a:t>Serve as grant writers for the college.</a:t>
            </a:r>
          </a:p>
          <a:p>
            <a:pPr marL="285750" indent="-285750">
              <a:buFont typeface="Arial" panose="020B0604020202020204" pitchFamily="34" charset="0"/>
              <a:buChar char="•"/>
            </a:pPr>
            <a:r>
              <a:rPr lang="en-US" sz="2000" dirty="0">
                <a:latin typeface="Century Gothic" panose="020B0502020202020204" pitchFamily="34" charset="0"/>
              </a:rPr>
              <a:t>Support project implementation, reporting, and grant closeout.</a:t>
            </a: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618362" y="757534"/>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72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618362" y="205740"/>
            <a:ext cx="8228457" cy="5293757"/>
          </a:xfrm>
          <a:prstGeom prst="rect">
            <a:avLst/>
          </a:prstGeom>
          <a:noFill/>
        </p:spPr>
        <p:txBody>
          <a:bodyPr wrap="square" rtlCol="0">
            <a:spAutoFit/>
          </a:bodyPr>
          <a:lstStyle/>
          <a:p>
            <a:r>
              <a:rPr lang="en-US" sz="3200" b="1" dirty="0">
                <a:latin typeface="Century Gothic" panose="020B0502020202020204" pitchFamily="34" charset="0"/>
              </a:rPr>
              <a:t>Research, Planning and Grants</a:t>
            </a:r>
          </a:p>
          <a:p>
            <a:endParaRPr lang="en-US" sz="2000" dirty="0">
              <a:latin typeface="Century Gothic" panose="020B0502020202020204" pitchFamily="34" charset="0"/>
            </a:endParaRPr>
          </a:p>
          <a:p>
            <a:r>
              <a:rPr lang="en-US" sz="2000" dirty="0">
                <a:latin typeface="Century Gothic" panose="020B0502020202020204" pitchFamily="34" charset="0"/>
              </a:rPr>
              <a:t>Works closely with the Foundation to maximize the college’s fundraising potential.</a:t>
            </a:r>
          </a:p>
          <a:p>
            <a:endParaRPr lang="en-US" sz="2000" dirty="0">
              <a:latin typeface="Century Gothic" panose="020B0502020202020204" pitchFamily="34" charset="0"/>
            </a:endParaRPr>
          </a:p>
          <a:p>
            <a:r>
              <a:rPr lang="en-US" sz="2800" b="1" dirty="0">
                <a:latin typeface="Century Gothic" panose="020B0502020202020204" pitchFamily="34" charset="0"/>
              </a:rPr>
              <a:t>Grants Administration</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Ensure the institution remains in compliance with federal registration guidelines, federal spending, and grant oversight.</a:t>
            </a:r>
          </a:p>
          <a:p>
            <a:pPr marL="342900" indent="-342900">
              <a:buFont typeface="Arial" panose="020B0604020202020204" pitchFamily="34" charset="0"/>
              <a:buChar char="•"/>
            </a:pPr>
            <a:r>
              <a:rPr lang="en-US" sz="2000" dirty="0">
                <a:latin typeface="Century Gothic" panose="020B0502020202020204" pitchFamily="34" charset="0"/>
              </a:rPr>
              <a:t>Ensure all reporting is submitted according to the implementation guidelines of a grant cycle.</a:t>
            </a:r>
          </a:p>
          <a:p>
            <a:pPr marL="342900" indent="-342900">
              <a:buFont typeface="Arial" panose="020B0604020202020204" pitchFamily="34" charset="0"/>
              <a:buChar char="•"/>
            </a:pPr>
            <a:r>
              <a:rPr lang="en-US" sz="2000" dirty="0">
                <a:latin typeface="Century Gothic" panose="020B0502020202020204" pitchFamily="34" charset="0"/>
              </a:rPr>
              <a:t>Ensure spending and grant drawdown is occurring within the appropriate timeframe.</a:t>
            </a:r>
          </a:p>
          <a:p>
            <a:pPr marL="342900" indent="-342900">
              <a:buFont typeface="Arial" panose="020B0604020202020204" pitchFamily="34" charset="0"/>
              <a:buChar char="•"/>
            </a:pPr>
            <a:r>
              <a:rPr lang="en-US" sz="2000" dirty="0">
                <a:latin typeface="Century Gothic" panose="020B0502020202020204" pitchFamily="34" charset="0"/>
              </a:rPr>
              <a:t>Support the efforts of the Advancement Team to maximize public and private investments.</a:t>
            </a: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618362" y="771722"/>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618362" y="342374"/>
            <a:ext cx="8228457" cy="4801314"/>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dirty="0">
                <a:latin typeface="Century Gothic" panose="020B0502020202020204" pitchFamily="34" charset="0"/>
              </a:rPr>
              <a:t>Private – The Foundation</a:t>
            </a:r>
          </a:p>
          <a:p>
            <a:r>
              <a:rPr lang="en-US" sz="2000" dirty="0">
                <a:latin typeface="Century Gothic" panose="020B0502020202020204" pitchFamily="34" charset="0"/>
              </a:rPr>
              <a:t>Public – Research, Planning and Grants</a:t>
            </a:r>
          </a:p>
          <a:p>
            <a:pPr marL="285750" indent="-285750">
              <a:buFont typeface="Arial" panose="020B0604020202020204" pitchFamily="34" charset="0"/>
              <a:buChar char="•"/>
            </a:pPr>
            <a:r>
              <a:rPr lang="en-US" sz="2000" dirty="0">
                <a:latin typeface="Century Gothic" panose="020B0502020202020204" pitchFamily="34" charset="0"/>
              </a:rPr>
              <a:t>Federal</a:t>
            </a:r>
          </a:p>
          <a:p>
            <a:pPr marL="285750" indent="-285750">
              <a:buFont typeface="Arial" panose="020B0604020202020204" pitchFamily="34" charset="0"/>
              <a:buChar char="•"/>
            </a:pPr>
            <a:r>
              <a:rPr lang="en-US" sz="2000" dirty="0">
                <a:latin typeface="Century Gothic" panose="020B0502020202020204" pitchFamily="34" charset="0"/>
              </a:rPr>
              <a:t>State</a:t>
            </a:r>
          </a:p>
          <a:p>
            <a:pPr marL="285750" indent="-285750">
              <a:buFont typeface="Arial" panose="020B0604020202020204" pitchFamily="34" charset="0"/>
              <a:buChar char="•"/>
            </a:pPr>
            <a:endParaRPr lang="en-US" sz="2000" dirty="0">
              <a:latin typeface="Century Gothic" panose="020B0502020202020204" pitchFamily="34" charset="0"/>
            </a:endParaRPr>
          </a:p>
          <a:p>
            <a:r>
              <a:rPr lang="en-US" sz="2000" dirty="0">
                <a:latin typeface="Century Gothic" panose="020B0502020202020204" pitchFamily="34" charset="0"/>
              </a:rPr>
              <a:t>Grants are:</a:t>
            </a:r>
          </a:p>
          <a:p>
            <a:pPr marL="342900" indent="-342900">
              <a:buFont typeface="Arial" panose="020B0604020202020204" pitchFamily="34" charset="0"/>
              <a:buChar char="•"/>
            </a:pPr>
            <a:r>
              <a:rPr lang="en-US" sz="2000" dirty="0">
                <a:latin typeface="Century Gothic" panose="020B0502020202020204" pitchFamily="34" charset="0"/>
              </a:rPr>
              <a:t>Seed funding for new projects and programs.</a:t>
            </a:r>
          </a:p>
          <a:p>
            <a:pPr marL="342900" indent="-342900">
              <a:buFont typeface="Arial" panose="020B0604020202020204" pitchFamily="34" charset="0"/>
              <a:buChar char="•"/>
            </a:pPr>
            <a:r>
              <a:rPr lang="en-US" sz="2000" dirty="0">
                <a:latin typeface="Century Gothic" panose="020B0502020202020204" pitchFamily="34" charset="0"/>
              </a:rPr>
              <a:t>Philanthropy – Investments in interventions that positively impact communities and grow economies.</a:t>
            </a:r>
          </a:p>
          <a:p>
            <a:endParaRPr lang="en-US" sz="2000" dirty="0">
              <a:latin typeface="Century Gothic" panose="020B0502020202020204" pitchFamily="34" charset="0"/>
            </a:endParaRPr>
          </a:p>
          <a:p>
            <a:r>
              <a:rPr lang="en-US" sz="2000" dirty="0">
                <a:latin typeface="Century Gothic" panose="020B0502020202020204" pitchFamily="34" charset="0"/>
              </a:rPr>
              <a:t>Grants are not:</a:t>
            </a:r>
          </a:p>
          <a:p>
            <a:pPr marL="342900" indent="-342900">
              <a:buFont typeface="Arial" panose="020B0604020202020204" pitchFamily="34" charset="0"/>
              <a:buChar char="•"/>
            </a:pPr>
            <a:r>
              <a:rPr lang="en-US" sz="2000" dirty="0">
                <a:latin typeface="Century Gothic" panose="020B0502020202020204" pitchFamily="34" charset="0"/>
              </a:rPr>
              <a:t>Free money</a:t>
            </a: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616838" y="857249"/>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36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538352" y="205740"/>
            <a:ext cx="8228457" cy="6032421"/>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dirty="0">
                <a:latin typeface="Century Gothic" panose="020B0502020202020204" pitchFamily="34" charset="0"/>
              </a:rPr>
              <a:t>Federal Grants</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US Department of Education</a:t>
            </a:r>
          </a:p>
          <a:p>
            <a:pPr marL="342900" indent="-342900">
              <a:buFont typeface="Arial" panose="020B0604020202020204" pitchFamily="34" charset="0"/>
              <a:buChar char="•"/>
            </a:pPr>
            <a:r>
              <a:rPr lang="en-US" sz="2000" dirty="0">
                <a:latin typeface="Century Gothic" panose="020B0502020202020204" pitchFamily="34" charset="0"/>
              </a:rPr>
              <a:t>Economic Development Administration</a:t>
            </a:r>
          </a:p>
          <a:p>
            <a:pPr marL="342900" indent="-342900">
              <a:buFont typeface="Arial" panose="020B0604020202020204" pitchFamily="34" charset="0"/>
              <a:buChar char="•"/>
            </a:pPr>
            <a:r>
              <a:rPr lang="en-US" sz="2000" dirty="0">
                <a:latin typeface="Century Gothic" panose="020B0502020202020204" pitchFamily="34" charset="0"/>
              </a:rPr>
              <a:t>Department of Labor</a:t>
            </a:r>
          </a:p>
          <a:p>
            <a:pPr marL="342900" indent="-342900">
              <a:buFont typeface="Arial" panose="020B0604020202020204" pitchFamily="34" charset="0"/>
              <a:buChar char="•"/>
            </a:pPr>
            <a:r>
              <a:rPr lang="en-US" sz="2000" dirty="0">
                <a:latin typeface="Century Gothic" panose="020B0502020202020204" pitchFamily="34" charset="0"/>
              </a:rPr>
              <a:t>US Department of Agriculture</a:t>
            </a:r>
          </a:p>
          <a:p>
            <a:pPr marL="342900" indent="-342900">
              <a:buFont typeface="Arial" panose="020B0604020202020204" pitchFamily="34" charset="0"/>
              <a:buChar char="•"/>
            </a:pPr>
            <a:r>
              <a:rPr lang="en-US" sz="2000" dirty="0">
                <a:latin typeface="Century Gothic" panose="020B0502020202020204" pitchFamily="34" charset="0"/>
              </a:rPr>
              <a:t>The National Science Foundation</a:t>
            </a:r>
          </a:p>
          <a:p>
            <a:pPr marL="342900" indent="-342900">
              <a:buFont typeface="Arial" panose="020B0604020202020204" pitchFamily="34" charset="0"/>
              <a:buChar char="•"/>
            </a:pPr>
            <a:r>
              <a:rPr lang="en-US" sz="2000" dirty="0">
                <a:latin typeface="Century Gothic" panose="020B0502020202020204" pitchFamily="34" charset="0"/>
              </a:rPr>
              <a:t>National Institutes of Health</a:t>
            </a:r>
          </a:p>
          <a:p>
            <a:pPr marL="342900" indent="-342900">
              <a:buFont typeface="Arial" panose="020B0604020202020204" pitchFamily="34" charset="0"/>
              <a:buChar char="•"/>
            </a:pPr>
            <a:r>
              <a:rPr lang="en-US" sz="2000" dirty="0">
                <a:latin typeface="Century Gothic" panose="020B0502020202020204" pitchFamily="34" charset="0"/>
              </a:rPr>
              <a:t>National Endowment for Humanities</a:t>
            </a:r>
          </a:p>
          <a:p>
            <a:pPr marL="342900" indent="-342900">
              <a:buFont typeface="Arial" panose="020B0604020202020204" pitchFamily="34" charset="0"/>
              <a:buChar char="•"/>
            </a:pPr>
            <a:r>
              <a:rPr lang="en-US" sz="2000" dirty="0">
                <a:latin typeface="Century Gothic" panose="020B0502020202020204" pitchFamily="34" charset="0"/>
              </a:rPr>
              <a:t>Nation Endowment for the Arts</a:t>
            </a:r>
          </a:p>
          <a:p>
            <a:pPr marL="342900" indent="-342900">
              <a:buFont typeface="Arial" panose="020B0604020202020204" pitchFamily="34" charset="0"/>
              <a:buChar char="•"/>
            </a:pPr>
            <a:r>
              <a:rPr lang="en-US" sz="2000" dirty="0">
                <a:latin typeface="Century Gothic" panose="020B0502020202020204" pitchFamily="34" charset="0"/>
              </a:rPr>
              <a:t>Health Resources and Services Administration</a:t>
            </a:r>
          </a:p>
          <a:p>
            <a:pPr marL="342900" indent="-342900">
              <a:buFont typeface="Arial" panose="020B0604020202020204" pitchFamily="34" charset="0"/>
              <a:buChar char="•"/>
            </a:pPr>
            <a:r>
              <a:rPr lang="en-US" sz="2000" dirty="0">
                <a:latin typeface="Century Gothic" panose="020B0502020202020204" pitchFamily="34" charset="0"/>
              </a:rPr>
              <a:t>Substance Abuse and Mental Health Services Administration</a:t>
            </a:r>
          </a:p>
          <a:p>
            <a:pPr marL="342900" indent="-342900">
              <a:buFont typeface="Arial" panose="020B0604020202020204" pitchFamily="34" charset="0"/>
              <a:buChar char="•"/>
            </a:pPr>
            <a:r>
              <a:rPr lang="en-US" sz="2000" dirty="0">
                <a:latin typeface="Century Gothic" panose="020B0502020202020204" pitchFamily="34" charset="0"/>
              </a:rPr>
              <a:t>Department of Energy</a:t>
            </a:r>
          </a:p>
          <a:p>
            <a:pPr marL="342900" indent="-342900">
              <a:buFont typeface="Arial" panose="020B0604020202020204" pitchFamily="34" charset="0"/>
              <a:buChar char="•"/>
            </a:pPr>
            <a:r>
              <a:rPr lang="en-US" sz="2000" dirty="0">
                <a:latin typeface="Century Gothic" panose="020B0502020202020204" pitchFamily="34" charset="0"/>
              </a:rPr>
              <a:t>Department of Transportation</a:t>
            </a: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618362" y="715493"/>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71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458342" y="548640"/>
            <a:ext cx="8228457" cy="5109091"/>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dirty="0">
                <a:latin typeface="Century Gothic" panose="020B0502020202020204" pitchFamily="34" charset="0"/>
              </a:rPr>
              <a:t>How do I find a federal grant?</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Reynolds Grants Department – ask us!</a:t>
            </a:r>
          </a:p>
          <a:p>
            <a:pPr marL="800100" lvl="1" indent="-342900">
              <a:buFont typeface="Arial" panose="020B0604020202020204" pitchFamily="34" charset="0"/>
              <a:buChar char="•"/>
            </a:pPr>
            <a:r>
              <a:rPr lang="en-US" sz="2000" dirty="0">
                <a:latin typeface="Century Gothic" panose="020B0502020202020204" pitchFamily="34" charset="0"/>
              </a:rPr>
              <a:t>Grant Opportunity Matrix</a:t>
            </a:r>
          </a:p>
          <a:p>
            <a:pPr marL="342900" indent="-342900">
              <a:buFont typeface="Arial" panose="020B0604020202020204" pitchFamily="34" charset="0"/>
              <a:buChar char="•"/>
            </a:pPr>
            <a:r>
              <a:rPr lang="en-US" sz="2000" dirty="0">
                <a:latin typeface="Century Gothic" panose="020B0502020202020204" pitchFamily="34" charset="0"/>
                <a:hlinkClick r:id="rId3"/>
              </a:rPr>
              <a:t>Grants.gov</a:t>
            </a: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n-US" sz="2000" dirty="0">
                <a:latin typeface="Century Gothic" panose="020B0502020202020204" pitchFamily="34" charset="0"/>
              </a:rPr>
              <a:t>How do I apply for a federal or state grant?</a:t>
            </a:r>
          </a:p>
          <a:p>
            <a:endParaRPr lang="en-US" sz="2000" dirty="0">
              <a:latin typeface="Century Gothic" panose="020B0502020202020204" pitchFamily="34" charset="0"/>
            </a:endParaRPr>
          </a:p>
          <a:p>
            <a:r>
              <a:rPr lang="en-US" sz="2000" dirty="0">
                <a:latin typeface="Century Gothic" panose="020B0502020202020204" pitchFamily="34" charset="0"/>
              </a:rPr>
              <a:t>You must work with your grants office when applying for any grant. The grants office has important information needed to submit most federal or state grants.</a:t>
            </a: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456818" y="1052204"/>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72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and white logo&#10;&#10;Description automatically generated">
            <a:extLst>
              <a:ext uri="{FF2B5EF4-FFF2-40B4-BE49-F238E27FC236}">
                <a16:creationId xmlns:a16="http://schemas.microsoft.com/office/drawing/2014/main" id="{3D464D4C-EC5B-69A1-E1D0-AE52E7781EDE}"/>
              </a:ext>
            </a:extLst>
          </p:cNvPr>
          <p:cNvPicPr>
            <a:picLocks noChangeAspect="1"/>
          </p:cNvPicPr>
          <p:nvPr/>
        </p:nvPicPr>
        <p:blipFill rotWithShape="1">
          <a:blip r:embed="rId2"/>
          <a:srcRect t="19"/>
          <a:stretch/>
        </p:blipFill>
        <p:spPr>
          <a:xfrm>
            <a:off x="0" y="0"/>
            <a:ext cx="12192000" cy="6858000"/>
          </a:xfrm>
          <a:prstGeom prst="rect">
            <a:avLst/>
          </a:prstGeom>
        </p:spPr>
      </p:pic>
      <p:sp>
        <p:nvSpPr>
          <p:cNvPr id="2" name="TextBox 1">
            <a:extLst>
              <a:ext uri="{FF2B5EF4-FFF2-40B4-BE49-F238E27FC236}">
                <a16:creationId xmlns:a16="http://schemas.microsoft.com/office/drawing/2014/main" id="{AA095438-C1C5-05D6-6BF7-E7E803BBC762}"/>
              </a:ext>
            </a:extLst>
          </p:cNvPr>
          <p:cNvSpPr txBox="1"/>
          <p:nvPr/>
        </p:nvSpPr>
        <p:spPr>
          <a:xfrm>
            <a:off x="458342" y="548640"/>
            <a:ext cx="8228457" cy="5416868"/>
          </a:xfrm>
          <a:prstGeom prst="rect">
            <a:avLst/>
          </a:prstGeom>
          <a:noFill/>
        </p:spPr>
        <p:txBody>
          <a:bodyPr wrap="square" rtlCol="0">
            <a:spAutoFit/>
          </a:bodyPr>
          <a:lstStyle/>
          <a:p>
            <a:r>
              <a:rPr lang="en-US" sz="2800" b="1" dirty="0">
                <a:latin typeface="Century Gothic" panose="020B0502020202020204" pitchFamily="34" charset="0"/>
              </a:rPr>
              <a:t>Grants 101</a:t>
            </a:r>
          </a:p>
          <a:p>
            <a:endParaRPr lang="en-US" sz="2000" dirty="0">
              <a:latin typeface="Century Gothic" panose="020B0502020202020204" pitchFamily="34" charset="0"/>
            </a:endParaRPr>
          </a:p>
          <a:p>
            <a:r>
              <a:rPr lang="en-US" sz="2000" dirty="0">
                <a:latin typeface="Century Gothic" panose="020B0502020202020204" pitchFamily="34" charset="0"/>
              </a:rPr>
              <a:t>The Grant Lifecycle – The grant process follows a linear </a:t>
            </a:r>
            <a:r>
              <a:rPr lang="en-US" sz="2000" dirty="0">
                <a:latin typeface="Century Gothic" panose="020B0502020202020204" pitchFamily="34" charset="0"/>
                <a:hlinkClick r:id="rId3"/>
              </a:rPr>
              <a:t>lifecycle</a:t>
            </a:r>
            <a:r>
              <a:rPr lang="en-US" sz="2000" dirty="0">
                <a:latin typeface="Century Gothic" panose="020B0502020202020204" pitchFamily="34" charset="0"/>
              </a:rPr>
              <a:t> that includes creating the funding opportunity, applying, making award decisions, and successfully implementing the award.</a:t>
            </a:r>
          </a:p>
          <a:p>
            <a:endParaRPr lang="en-US" sz="2000" dirty="0">
              <a:latin typeface="Century Gothic" panose="020B0502020202020204" pitchFamily="34" charset="0"/>
            </a:endParaRPr>
          </a:p>
          <a:p>
            <a:r>
              <a:rPr lang="en-US" sz="2000" b="1" dirty="0">
                <a:latin typeface="Century Gothic" panose="020B0502020202020204" pitchFamily="34" charset="0"/>
              </a:rPr>
              <a:t>Pre-Award Phase </a:t>
            </a:r>
          </a:p>
          <a:p>
            <a:pPr marL="342900" indent="-342900">
              <a:buFont typeface="Arial" panose="020B0604020202020204" pitchFamily="34" charset="0"/>
              <a:buChar char="•"/>
            </a:pPr>
            <a:r>
              <a:rPr lang="en-US" sz="2000" dirty="0">
                <a:latin typeface="Century Gothic" panose="020B0502020202020204" pitchFamily="34" charset="0"/>
              </a:rPr>
              <a:t>Project development</a:t>
            </a:r>
          </a:p>
          <a:p>
            <a:pPr marL="342900" indent="-342900">
              <a:buFont typeface="Arial" panose="020B0604020202020204" pitchFamily="34" charset="0"/>
              <a:buChar char="•"/>
            </a:pPr>
            <a:r>
              <a:rPr lang="en-US" sz="2000" dirty="0">
                <a:latin typeface="Century Gothic" panose="020B0502020202020204" pitchFamily="34" charset="0"/>
              </a:rPr>
              <a:t>Funding Opportunity – Identify</a:t>
            </a:r>
          </a:p>
          <a:p>
            <a:pPr marL="342900" indent="-342900">
              <a:buFont typeface="Arial" panose="020B0604020202020204" pitchFamily="34" charset="0"/>
              <a:buChar char="•"/>
            </a:pPr>
            <a:r>
              <a:rPr lang="en-US" sz="2000" dirty="0">
                <a:latin typeface="Century Gothic" panose="020B0502020202020204" pitchFamily="34" charset="0"/>
              </a:rPr>
              <a:t>Write and Submit the Grant Narrative + Budget</a:t>
            </a:r>
          </a:p>
          <a:p>
            <a:r>
              <a:rPr lang="en-US" sz="2000" b="1" dirty="0">
                <a:latin typeface="Century Gothic" panose="020B0502020202020204" pitchFamily="34" charset="0"/>
              </a:rPr>
              <a:t>Award Phase </a:t>
            </a:r>
            <a:r>
              <a:rPr lang="en-US" sz="2000" dirty="0">
                <a:latin typeface="Century Gothic" panose="020B0502020202020204" pitchFamily="34" charset="0"/>
              </a:rPr>
              <a:t>– Award Decision and Notifications</a:t>
            </a:r>
          </a:p>
          <a:p>
            <a:r>
              <a:rPr lang="en-US" sz="2000" b="1" dirty="0">
                <a:latin typeface="Century Gothic" panose="020B0502020202020204" pitchFamily="34" charset="0"/>
              </a:rPr>
              <a:t>Post-Award Phase</a:t>
            </a:r>
          </a:p>
          <a:p>
            <a:pPr marL="342900" indent="-342900">
              <a:buFont typeface="Arial" panose="020B0604020202020204" pitchFamily="34" charset="0"/>
              <a:buChar char="•"/>
            </a:pPr>
            <a:r>
              <a:rPr lang="en-US" sz="2000" dirty="0">
                <a:latin typeface="Century Gothic" panose="020B0502020202020204" pitchFamily="34" charset="0"/>
              </a:rPr>
              <a:t>Implementation</a:t>
            </a:r>
          </a:p>
          <a:p>
            <a:pPr marL="342900" indent="-342900">
              <a:buFont typeface="Arial" panose="020B0604020202020204" pitchFamily="34" charset="0"/>
              <a:buChar char="•"/>
            </a:pPr>
            <a:r>
              <a:rPr lang="en-US" sz="2000" dirty="0">
                <a:latin typeface="Century Gothic" panose="020B0502020202020204" pitchFamily="34" charset="0"/>
              </a:rPr>
              <a:t>Reporting</a:t>
            </a:r>
          </a:p>
          <a:p>
            <a:pPr marL="342900" indent="-342900">
              <a:buFont typeface="Arial" panose="020B0604020202020204" pitchFamily="34" charset="0"/>
              <a:buChar char="•"/>
            </a:pPr>
            <a:r>
              <a:rPr lang="en-US" sz="2000" dirty="0">
                <a:latin typeface="Century Gothic" panose="020B0502020202020204" pitchFamily="34" charset="0"/>
              </a:rPr>
              <a:t>Closeout</a:t>
            </a:r>
          </a:p>
          <a:p>
            <a:endParaRPr lang="en-US" sz="2000" dirty="0">
              <a:latin typeface="Century Gothic" panose="020B0502020202020204" pitchFamily="34" charset="0"/>
            </a:endParaRPr>
          </a:p>
          <a:p>
            <a:endParaRPr lang="en-US" dirty="0"/>
          </a:p>
        </p:txBody>
      </p:sp>
      <p:sp>
        <p:nvSpPr>
          <p:cNvPr id="3" name="Rectangle 2">
            <a:extLst>
              <a:ext uri="{FF2B5EF4-FFF2-40B4-BE49-F238E27FC236}">
                <a16:creationId xmlns:a16="http://schemas.microsoft.com/office/drawing/2014/main" id="{19E93773-9413-6C26-13D9-8FFDC294C2C2}"/>
              </a:ext>
            </a:extLst>
          </p:cNvPr>
          <p:cNvSpPr/>
          <p:nvPr/>
        </p:nvSpPr>
        <p:spPr>
          <a:xfrm>
            <a:off x="458342" y="1097401"/>
            <a:ext cx="6926580" cy="45719"/>
          </a:xfrm>
          <a:prstGeom prst="rect">
            <a:avLst/>
          </a:prstGeom>
          <a:solidFill>
            <a:srgbClr val="B523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44703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74787A"/>
      </a:dk2>
      <a:lt2>
        <a:srgbClr val="E7E6E6"/>
      </a:lt2>
      <a:accent1>
        <a:srgbClr val="A12237"/>
      </a:accent1>
      <a:accent2>
        <a:srgbClr val="0061A0"/>
      </a:accent2>
      <a:accent3>
        <a:srgbClr val="988430"/>
      </a:accent3>
      <a:accent4>
        <a:srgbClr val="039439"/>
      </a:accent4>
      <a:accent5>
        <a:srgbClr val="75993C"/>
      </a:accent5>
      <a:accent6>
        <a:srgbClr val="B01E8C"/>
      </a:accent6>
      <a:hlink>
        <a:srgbClr val="72787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883</Words>
  <Application>Microsoft Office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Century Gothic</vt:lpstr>
      <vt:lpstr>Office Theme</vt:lpstr>
      <vt:lpstr>GRANTS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 hayes</dc:creator>
  <cp:lastModifiedBy>Sean J. Terrell</cp:lastModifiedBy>
  <cp:revision>21</cp:revision>
  <cp:lastPrinted>2021-09-07T13:56:32Z</cp:lastPrinted>
  <dcterms:created xsi:type="dcterms:W3CDTF">2021-09-03T18:56:34Z</dcterms:created>
  <dcterms:modified xsi:type="dcterms:W3CDTF">2024-03-05T14:12:15Z</dcterms:modified>
</cp:coreProperties>
</file>