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48" r:id="rId1"/>
  </p:sldMasterIdLst>
  <p:notesMasterIdLst>
    <p:notesMasterId r:id="rId46"/>
  </p:notesMasterIdLst>
  <p:handoutMasterIdLst>
    <p:handoutMasterId r:id="rId47"/>
  </p:handoutMasterIdLst>
  <p:sldIdLst>
    <p:sldId id="401" r:id="rId2"/>
    <p:sldId id="402" r:id="rId3"/>
    <p:sldId id="697" r:id="rId4"/>
    <p:sldId id="575" r:id="rId5"/>
    <p:sldId id="716" r:id="rId6"/>
    <p:sldId id="749" r:id="rId7"/>
    <p:sldId id="654" r:id="rId8"/>
    <p:sldId id="839" r:id="rId9"/>
    <p:sldId id="785" r:id="rId10"/>
    <p:sldId id="786" r:id="rId11"/>
    <p:sldId id="793" r:id="rId12"/>
    <p:sldId id="798" r:id="rId13"/>
    <p:sldId id="744" r:id="rId14"/>
    <p:sldId id="801" r:id="rId15"/>
    <p:sldId id="851" r:id="rId16"/>
    <p:sldId id="837" r:id="rId17"/>
    <p:sldId id="846" r:id="rId18"/>
    <p:sldId id="712" r:id="rId19"/>
    <p:sldId id="847" r:id="rId20"/>
    <p:sldId id="728" r:id="rId21"/>
    <p:sldId id="848" r:id="rId22"/>
    <p:sldId id="726" r:id="rId23"/>
    <p:sldId id="734" r:id="rId24"/>
    <p:sldId id="732" r:id="rId25"/>
    <p:sldId id="849" r:id="rId26"/>
    <p:sldId id="813" r:id="rId27"/>
    <p:sldId id="769" r:id="rId28"/>
    <p:sldId id="850" r:id="rId29"/>
    <p:sldId id="765" r:id="rId30"/>
    <p:sldId id="766" r:id="rId31"/>
    <p:sldId id="818" r:id="rId32"/>
    <p:sldId id="820" r:id="rId33"/>
    <p:sldId id="821" r:id="rId34"/>
    <p:sldId id="823" r:id="rId35"/>
    <p:sldId id="824" r:id="rId36"/>
    <p:sldId id="826" r:id="rId37"/>
    <p:sldId id="827" r:id="rId38"/>
    <p:sldId id="829" r:id="rId39"/>
    <p:sldId id="778" r:id="rId40"/>
    <p:sldId id="594" r:id="rId41"/>
    <p:sldId id="838" r:id="rId42"/>
    <p:sldId id="748" r:id="rId43"/>
    <p:sldId id="780" r:id="rId44"/>
    <p:sldId id="789" r:id="rId45"/>
  </p:sldIdLst>
  <p:sldSz cx="9144000" cy="6858000" type="screen4x3"/>
  <p:notesSz cx="7010400" cy="9296400"/>
  <p:defaultTextStyle>
    <a:defPPr>
      <a:defRPr lang="en-US"/>
    </a:defPPr>
    <a:lvl1pPr algn="l" rtl="0" fontAlgn="base">
      <a:spcBef>
        <a:spcPct val="0"/>
      </a:spcBef>
      <a:spcAft>
        <a:spcPct val="0"/>
      </a:spcAft>
      <a:defRPr sz="3000" b="1" kern="1200">
        <a:solidFill>
          <a:srgbClr val="682069"/>
        </a:solidFill>
        <a:latin typeface="Arial" charset="0"/>
        <a:ea typeface="+mn-ea"/>
        <a:cs typeface="+mn-cs"/>
      </a:defRPr>
    </a:lvl1pPr>
    <a:lvl2pPr marL="457200" algn="l" rtl="0" fontAlgn="base">
      <a:spcBef>
        <a:spcPct val="0"/>
      </a:spcBef>
      <a:spcAft>
        <a:spcPct val="0"/>
      </a:spcAft>
      <a:defRPr sz="3000" b="1" kern="1200">
        <a:solidFill>
          <a:srgbClr val="682069"/>
        </a:solidFill>
        <a:latin typeface="Arial" charset="0"/>
        <a:ea typeface="+mn-ea"/>
        <a:cs typeface="+mn-cs"/>
      </a:defRPr>
    </a:lvl2pPr>
    <a:lvl3pPr marL="914400" algn="l" rtl="0" fontAlgn="base">
      <a:spcBef>
        <a:spcPct val="0"/>
      </a:spcBef>
      <a:spcAft>
        <a:spcPct val="0"/>
      </a:spcAft>
      <a:defRPr sz="3000" b="1" kern="1200">
        <a:solidFill>
          <a:srgbClr val="682069"/>
        </a:solidFill>
        <a:latin typeface="Arial" charset="0"/>
        <a:ea typeface="+mn-ea"/>
        <a:cs typeface="+mn-cs"/>
      </a:defRPr>
    </a:lvl3pPr>
    <a:lvl4pPr marL="1371600" algn="l" rtl="0" fontAlgn="base">
      <a:spcBef>
        <a:spcPct val="0"/>
      </a:spcBef>
      <a:spcAft>
        <a:spcPct val="0"/>
      </a:spcAft>
      <a:defRPr sz="3000" b="1" kern="1200">
        <a:solidFill>
          <a:srgbClr val="682069"/>
        </a:solidFill>
        <a:latin typeface="Arial" charset="0"/>
        <a:ea typeface="+mn-ea"/>
        <a:cs typeface="+mn-cs"/>
      </a:defRPr>
    </a:lvl4pPr>
    <a:lvl5pPr marL="1828800" algn="l" rtl="0" fontAlgn="base">
      <a:spcBef>
        <a:spcPct val="0"/>
      </a:spcBef>
      <a:spcAft>
        <a:spcPct val="0"/>
      </a:spcAft>
      <a:defRPr sz="3000" b="1" kern="1200">
        <a:solidFill>
          <a:srgbClr val="682069"/>
        </a:solidFill>
        <a:latin typeface="Arial" charset="0"/>
        <a:ea typeface="+mn-ea"/>
        <a:cs typeface="+mn-cs"/>
      </a:defRPr>
    </a:lvl5pPr>
    <a:lvl6pPr marL="2286000" algn="l" defTabSz="914400" rtl="0" eaLnBrk="1" latinLnBrk="0" hangingPunct="1">
      <a:defRPr sz="3000" b="1" kern="1200">
        <a:solidFill>
          <a:srgbClr val="682069"/>
        </a:solidFill>
        <a:latin typeface="Arial" charset="0"/>
        <a:ea typeface="+mn-ea"/>
        <a:cs typeface="+mn-cs"/>
      </a:defRPr>
    </a:lvl6pPr>
    <a:lvl7pPr marL="2743200" algn="l" defTabSz="914400" rtl="0" eaLnBrk="1" latinLnBrk="0" hangingPunct="1">
      <a:defRPr sz="3000" b="1" kern="1200">
        <a:solidFill>
          <a:srgbClr val="682069"/>
        </a:solidFill>
        <a:latin typeface="Arial" charset="0"/>
        <a:ea typeface="+mn-ea"/>
        <a:cs typeface="+mn-cs"/>
      </a:defRPr>
    </a:lvl7pPr>
    <a:lvl8pPr marL="3200400" algn="l" defTabSz="914400" rtl="0" eaLnBrk="1" latinLnBrk="0" hangingPunct="1">
      <a:defRPr sz="3000" b="1" kern="1200">
        <a:solidFill>
          <a:srgbClr val="682069"/>
        </a:solidFill>
        <a:latin typeface="Arial" charset="0"/>
        <a:ea typeface="+mn-ea"/>
        <a:cs typeface="+mn-cs"/>
      </a:defRPr>
    </a:lvl8pPr>
    <a:lvl9pPr marL="3657600" algn="l" defTabSz="914400" rtl="0" eaLnBrk="1" latinLnBrk="0" hangingPunct="1">
      <a:defRPr sz="3000" b="1" kern="1200">
        <a:solidFill>
          <a:srgbClr val="682069"/>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2069"/>
    <a:srgbClr val="000000"/>
    <a:srgbClr val="CFD58B"/>
    <a:srgbClr val="A4A59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72" autoAdjust="0"/>
    <p:restoredTop sz="98165" autoAdjust="0"/>
  </p:normalViewPr>
  <p:slideViewPr>
    <p:cSldViewPr>
      <p:cViewPr>
        <p:scale>
          <a:sx n="72" d="100"/>
          <a:sy n="72" d="100"/>
        </p:scale>
        <p:origin x="-750" y="-690"/>
      </p:cViewPr>
      <p:guideLst>
        <p:guide orient="horz" pos="2160"/>
        <p:guide pos="2880"/>
      </p:guideLst>
    </p:cSldViewPr>
  </p:slideViewPr>
  <p:outlineViewPr>
    <p:cViewPr>
      <p:scale>
        <a:sx n="25" d="100"/>
        <a:sy n="25"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16" y="94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Owner\Desktop\D%20Pulane%20Lucas%20PRIMARY\Articles%20by%20Dr%20D%20Pulane%20Lucas\SPSS%20Output\Lap%20App%20Chol%20by%202004%20and%202009.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Owner\Desktop\D%20Pulane%20Lucas%20PRIMARY\Articles%20by%20Dr%20D%20Pulane%20Lucas\Florida%20Lap%20Appen%20Facility\2004-2009%20Florida%20Lap%20Appendectom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Owner\Desktop\D%20Pulane%20Lucas%20PRIMARY\Articles%20by%20Dr%20D%20Pulane%20Lucas\Wisconsin%20Lap%20Appendectomy%20Facility%20and%20Procedures\2004-2009%20Wisconsin%20Lap%20Appendectom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Owner\Desktop\D%20Pulane%20Lucas%20PRIMARY\Articles%20by%20Dr%20D%20Pulane%20Lucas\Florida%20Lap%20Cholecyst%20Facility\2004%20-%202009%20Florida%20Lap%20Cholecysectomy%20Facility%206-16-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Owner\Desktop\D%20Pulane%20Lucas%20PRIMARY\Articles%20by%20Dr%20D%20Pulane%20Lucas\Wisconsin%20Lap%20Cholecystectomy%20Facility%20and%20Proc\2004-2009%20Wisconsin%20Lap%20Chole%20Facility%20Count%20Type%20revised%208-4-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Procedure</a:t>
            </a:r>
            <a:r>
              <a:rPr lang="en-US" baseline="0"/>
              <a:t> Totals </a:t>
            </a:r>
          </a:p>
          <a:p>
            <a:pPr>
              <a:defRPr/>
            </a:pPr>
            <a:r>
              <a:rPr lang="en-US" baseline="0"/>
              <a:t>by State and Year</a:t>
            </a:r>
            <a:endParaRPr lang="en-US"/>
          </a:p>
        </c:rich>
      </c:tx>
      <c:layout/>
    </c:title>
    <c:plotArea>
      <c:layout/>
      <c:barChart>
        <c:barDir val="col"/>
        <c:grouping val="clustered"/>
        <c:ser>
          <c:idx val="0"/>
          <c:order val="0"/>
          <c:tx>
            <c:strRef>
              <c:f>Sheet1!$A$89</c:f>
              <c:strCache>
                <c:ptCount val="1"/>
                <c:pt idx="0">
                  <c:v>Ambulatory Laparoscopic Cholecystectomy</c:v>
                </c:pt>
              </c:strCache>
            </c:strRef>
          </c:tx>
          <c:dLbls>
            <c:showVal val="1"/>
          </c:dLbls>
          <c:cat>
            <c:multiLvlStrRef>
              <c:f>Sheet1!$B$87:$E$88</c:f>
              <c:multiLvlStrCache>
                <c:ptCount val="4"/>
                <c:lvl>
                  <c:pt idx="0">
                    <c:v>2004</c:v>
                  </c:pt>
                  <c:pt idx="1">
                    <c:v>2009</c:v>
                  </c:pt>
                  <c:pt idx="2">
                    <c:v>2004</c:v>
                  </c:pt>
                  <c:pt idx="3">
                    <c:v>2009</c:v>
                  </c:pt>
                </c:lvl>
                <c:lvl>
                  <c:pt idx="0">
                    <c:v>Wisconsin</c:v>
                  </c:pt>
                  <c:pt idx="2">
                    <c:v>   Florida</c:v>
                  </c:pt>
                </c:lvl>
              </c:multiLvlStrCache>
            </c:multiLvlStrRef>
          </c:cat>
          <c:val>
            <c:numRef>
              <c:f>Sheet1!$B$89:$E$89</c:f>
              <c:numCache>
                <c:formatCode>General</c:formatCode>
                <c:ptCount val="4"/>
                <c:pt idx="0">
                  <c:v>9599</c:v>
                </c:pt>
                <c:pt idx="1">
                  <c:v>12225</c:v>
                </c:pt>
                <c:pt idx="2">
                  <c:v>19132</c:v>
                </c:pt>
                <c:pt idx="3">
                  <c:v>24842</c:v>
                </c:pt>
              </c:numCache>
            </c:numRef>
          </c:val>
        </c:ser>
        <c:ser>
          <c:idx val="1"/>
          <c:order val="1"/>
          <c:tx>
            <c:strRef>
              <c:f>Sheet1!$A$90</c:f>
              <c:strCache>
                <c:ptCount val="1"/>
                <c:pt idx="0">
                  <c:v>Ambulatory Laparoscopic Appendectomy</c:v>
                </c:pt>
              </c:strCache>
            </c:strRef>
          </c:tx>
          <c:spPr>
            <a:solidFill>
              <a:srgbClr val="0070C0"/>
            </a:solidFill>
          </c:spPr>
          <c:dLbls>
            <c:showVal val="1"/>
          </c:dLbls>
          <c:cat>
            <c:multiLvlStrRef>
              <c:f>Sheet1!$B$87:$E$88</c:f>
              <c:multiLvlStrCache>
                <c:ptCount val="4"/>
                <c:lvl>
                  <c:pt idx="0">
                    <c:v>2004</c:v>
                  </c:pt>
                  <c:pt idx="1">
                    <c:v>2009</c:v>
                  </c:pt>
                  <c:pt idx="2">
                    <c:v>2004</c:v>
                  </c:pt>
                  <c:pt idx="3">
                    <c:v>2009</c:v>
                  </c:pt>
                </c:lvl>
                <c:lvl>
                  <c:pt idx="0">
                    <c:v>Wisconsin</c:v>
                  </c:pt>
                  <c:pt idx="2">
                    <c:v>   Florida</c:v>
                  </c:pt>
                </c:lvl>
              </c:multiLvlStrCache>
            </c:multiLvlStrRef>
          </c:cat>
          <c:val>
            <c:numRef>
              <c:f>Sheet1!$B$90:$E$90</c:f>
              <c:numCache>
                <c:formatCode>General</c:formatCode>
                <c:ptCount val="4"/>
                <c:pt idx="0">
                  <c:v>1419</c:v>
                </c:pt>
                <c:pt idx="1">
                  <c:v>3239</c:v>
                </c:pt>
                <c:pt idx="2">
                  <c:v>3083</c:v>
                </c:pt>
                <c:pt idx="3">
                  <c:v>1677</c:v>
                </c:pt>
              </c:numCache>
            </c:numRef>
          </c:val>
        </c:ser>
        <c:axId val="190011648"/>
        <c:axId val="194682240"/>
      </c:barChart>
      <c:catAx>
        <c:axId val="190011648"/>
        <c:scaling>
          <c:orientation val="minMax"/>
        </c:scaling>
        <c:axPos val="b"/>
        <c:majorTickMark val="none"/>
        <c:tickLblPos val="nextTo"/>
        <c:crossAx val="194682240"/>
        <c:crosses val="autoZero"/>
        <c:auto val="1"/>
        <c:lblAlgn val="ctr"/>
        <c:lblOffset val="100"/>
      </c:catAx>
      <c:valAx>
        <c:axId val="194682240"/>
        <c:scaling>
          <c:orientation val="minMax"/>
        </c:scaling>
        <c:axPos val="l"/>
        <c:numFmt formatCode="General" sourceLinked="1"/>
        <c:majorTickMark val="none"/>
        <c:tickLblPos val="nextTo"/>
        <c:crossAx val="190011648"/>
        <c:crosses val="autoZero"/>
        <c:crossBetween val="between"/>
      </c:valAx>
    </c:plotArea>
    <c:legend>
      <c:legendPos val="r"/>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8.8809711286089263E-2"/>
          <c:y val="0.14971698113207568"/>
          <c:w val="0.77804028871391073"/>
          <c:h val="0.77469593423463645"/>
        </c:manualLayout>
      </c:layout>
      <c:lineChart>
        <c:grouping val="standard"/>
        <c:ser>
          <c:idx val="0"/>
          <c:order val="0"/>
          <c:tx>
            <c:strRef>
              <c:f>Sheet1!$A$3</c:f>
              <c:strCache>
                <c:ptCount val="1"/>
                <c:pt idx="0">
                  <c:v>ASCs</c:v>
                </c:pt>
              </c:strCache>
            </c:strRef>
          </c:tx>
          <c:spPr>
            <a:ln w="50800">
              <a:solidFill>
                <a:srgbClr val="FF0000"/>
              </a:solidFill>
            </a:ln>
          </c:spPr>
          <c:marker>
            <c:symbol val="diamond"/>
            <c:size val="11"/>
            <c:spPr>
              <a:solidFill>
                <a:srgbClr val="FF0000"/>
              </a:solidFill>
              <a:ln w="50800">
                <a:solidFill>
                  <a:srgbClr val="FF0000"/>
                </a:solidFill>
              </a:ln>
            </c:spPr>
          </c:marker>
          <c:cat>
            <c:numRef>
              <c:f>Sheet1!$B$2:$G$2</c:f>
              <c:numCache>
                <c:formatCode>General</c:formatCode>
                <c:ptCount val="6"/>
                <c:pt idx="0">
                  <c:v>2004</c:v>
                </c:pt>
                <c:pt idx="1">
                  <c:v>2005</c:v>
                </c:pt>
                <c:pt idx="2">
                  <c:v>2006</c:v>
                </c:pt>
                <c:pt idx="3">
                  <c:v>2007</c:v>
                </c:pt>
                <c:pt idx="4">
                  <c:v>2008</c:v>
                </c:pt>
                <c:pt idx="5">
                  <c:v>2009</c:v>
                </c:pt>
              </c:numCache>
            </c:numRef>
          </c:cat>
          <c:val>
            <c:numRef>
              <c:f>Sheet1!$B$3:$G$3</c:f>
              <c:numCache>
                <c:formatCode>General</c:formatCode>
                <c:ptCount val="6"/>
                <c:pt idx="0">
                  <c:v>233</c:v>
                </c:pt>
                <c:pt idx="1">
                  <c:v>189</c:v>
                </c:pt>
                <c:pt idx="2">
                  <c:v>214</c:v>
                </c:pt>
                <c:pt idx="3">
                  <c:v>8</c:v>
                </c:pt>
                <c:pt idx="4">
                  <c:v>6</c:v>
                </c:pt>
                <c:pt idx="5">
                  <c:v>8</c:v>
                </c:pt>
              </c:numCache>
            </c:numRef>
          </c:val>
        </c:ser>
        <c:ser>
          <c:idx val="1"/>
          <c:order val="1"/>
          <c:tx>
            <c:strRef>
              <c:f>Sheet1!$A$4</c:f>
              <c:strCache>
                <c:ptCount val="1"/>
                <c:pt idx="0">
                  <c:v>ACGHs</c:v>
                </c:pt>
              </c:strCache>
            </c:strRef>
          </c:tx>
          <c:spPr>
            <a:ln w="50800">
              <a:solidFill>
                <a:srgbClr val="0070C0"/>
              </a:solidFill>
            </a:ln>
          </c:spPr>
          <c:marker>
            <c:spPr>
              <a:solidFill>
                <a:srgbClr val="0070C0"/>
              </a:solidFill>
              <a:ln w="50800">
                <a:solidFill>
                  <a:srgbClr val="0070C0"/>
                </a:solidFill>
              </a:ln>
            </c:spPr>
          </c:marker>
          <c:cat>
            <c:numRef>
              <c:f>Sheet1!$B$2:$G$2</c:f>
              <c:numCache>
                <c:formatCode>General</c:formatCode>
                <c:ptCount val="6"/>
                <c:pt idx="0">
                  <c:v>2004</c:v>
                </c:pt>
                <c:pt idx="1">
                  <c:v>2005</c:v>
                </c:pt>
                <c:pt idx="2">
                  <c:v>2006</c:v>
                </c:pt>
                <c:pt idx="3">
                  <c:v>2007</c:v>
                </c:pt>
                <c:pt idx="4">
                  <c:v>2008</c:v>
                </c:pt>
                <c:pt idx="5">
                  <c:v>2009</c:v>
                </c:pt>
              </c:numCache>
            </c:numRef>
          </c:cat>
          <c:val>
            <c:numRef>
              <c:f>Sheet1!$B$4:$G$4</c:f>
              <c:numCache>
                <c:formatCode>General</c:formatCode>
                <c:ptCount val="6"/>
                <c:pt idx="0">
                  <c:v>131</c:v>
                </c:pt>
                <c:pt idx="1">
                  <c:v>141</c:v>
                </c:pt>
                <c:pt idx="2">
                  <c:v>142</c:v>
                </c:pt>
                <c:pt idx="3">
                  <c:v>129</c:v>
                </c:pt>
                <c:pt idx="4">
                  <c:v>131</c:v>
                </c:pt>
                <c:pt idx="5">
                  <c:v>131</c:v>
                </c:pt>
              </c:numCache>
            </c:numRef>
          </c:val>
        </c:ser>
        <c:marker val="1"/>
        <c:axId val="95396992"/>
        <c:axId val="95398912"/>
      </c:lineChart>
      <c:catAx>
        <c:axId val="95396992"/>
        <c:scaling>
          <c:orientation val="minMax"/>
        </c:scaling>
        <c:axPos val="b"/>
        <c:numFmt formatCode="General" sourceLinked="1"/>
        <c:majorTickMark val="none"/>
        <c:tickLblPos val="nextTo"/>
        <c:txPr>
          <a:bodyPr/>
          <a:lstStyle/>
          <a:p>
            <a:pPr>
              <a:defRPr b="1"/>
            </a:pPr>
            <a:endParaRPr lang="en-US"/>
          </a:p>
        </c:txPr>
        <c:crossAx val="95398912"/>
        <c:crosses val="autoZero"/>
        <c:auto val="1"/>
        <c:lblAlgn val="ctr"/>
        <c:lblOffset val="100"/>
      </c:catAx>
      <c:valAx>
        <c:axId val="95398912"/>
        <c:scaling>
          <c:orientation val="minMax"/>
        </c:scaling>
        <c:axPos val="l"/>
        <c:majorGridlines/>
        <c:title>
          <c:tx>
            <c:rich>
              <a:bodyPr/>
              <a:lstStyle/>
              <a:p>
                <a:pPr>
                  <a:defRPr/>
                </a:pPr>
                <a:r>
                  <a:rPr lang="en-US"/>
                  <a:t>Count</a:t>
                </a:r>
              </a:p>
            </c:rich>
          </c:tx>
          <c:layout/>
        </c:title>
        <c:numFmt formatCode="General" sourceLinked="1"/>
        <c:majorTickMark val="none"/>
        <c:tickLblPos val="nextTo"/>
        <c:txPr>
          <a:bodyPr/>
          <a:lstStyle/>
          <a:p>
            <a:pPr>
              <a:defRPr b="1"/>
            </a:pPr>
            <a:endParaRPr lang="en-US"/>
          </a:p>
        </c:txPr>
        <c:crossAx val="95396992"/>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Sheet1!$A$3</c:f>
              <c:strCache>
                <c:ptCount val="1"/>
                <c:pt idx="0">
                  <c:v>ASCs</c:v>
                </c:pt>
              </c:strCache>
            </c:strRef>
          </c:tx>
          <c:spPr>
            <a:ln w="50800">
              <a:solidFill>
                <a:srgbClr val="FF0000"/>
              </a:solidFill>
            </a:ln>
          </c:spPr>
          <c:marker>
            <c:symbol val="diamond"/>
            <c:size val="11"/>
            <c:spPr>
              <a:solidFill>
                <a:srgbClr val="FF0000"/>
              </a:solidFill>
              <a:ln w="50800">
                <a:solidFill>
                  <a:srgbClr val="FF0000"/>
                </a:solidFill>
              </a:ln>
            </c:spPr>
          </c:marker>
          <c:cat>
            <c:numRef>
              <c:f>Sheet1!$B$2:$G$2</c:f>
              <c:numCache>
                <c:formatCode>General</c:formatCode>
                <c:ptCount val="6"/>
                <c:pt idx="0">
                  <c:v>2004</c:v>
                </c:pt>
                <c:pt idx="1">
                  <c:v>2005</c:v>
                </c:pt>
                <c:pt idx="2">
                  <c:v>2006</c:v>
                </c:pt>
                <c:pt idx="3">
                  <c:v>2007</c:v>
                </c:pt>
                <c:pt idx="4">
                  <c:v>2008</c:v>
                </c:pt>
                <c:pt idx="5">
                  <c:v>2009</c:v>
                </c:pt>
              </c:numCache>
            </c:numRef>
          </c:cat>
          <c:val>
            <c:numRef>
              <c:f>Sheet1!$B$3:$G$3</c:f>
              <c:numCache>
                <c:formatCode>General</c:formatCode>
                <c:ptCount val="6"/>
                <c:pt idx="0">
                  <c:v>7</c:v>
                </c:pt>
                <c:pt idx="1">
                  <c:v>6</c:v>
                </c:pt>
                <c:pt idx="2">
                  <c:v>10</c:v>
                </c:pt>
                <c:pt idx="3">
                  <c:v>8</c:v>
                </c:pt>
                <c:pt idx="4">
                  <c:v>8</c:v>
                </c:pt>
                <c:pt idx="5">
                  <c:v>6</c:v>
                </c:pt>
              </c:numCache>
            </c:numRef>
          </c:val>
        </c:ser>
        <c:ser>
          <c:idx val="1"/>
          <c:order val="1"/>
          <c:tx>
            <c:strRef>
              <c:f>Sheet1!$A$4</c:f>
              <c:strCache>
                <c:ptCount val="1"/>
                <c:pt idx="0">
                  <c:v>ACGHs</c:v>
                </c:pt>
              </c:strCache>
            </c:strRef>
          </c:tx>
          <c:spPr>
            <a:ln w="50800">
              <a:solidFill>
                <a:srgbClr val="0070C0"/>
              </a:solidFill>
            </a:ln>
          </c:spPr>
          <c:marker>
            <c:symbol val="square"/>
            <c:size val="11"/>
            <c:spPr>
              <a:solidFill>
                <a:srgbClr val="0070C0"/>
              </a:solidFill>
              <a:ln w="50800">
                <a:solidFill>
                  <a:srgbClr val="0070C0"/>
                </a:solidFill>
              </a:ln>
            </c:spPr>
          </c:marker>
          <c:cat>
            <c:numRef>
              <c:f>Sheet1!$B$2:$G$2</c:f>
              <c:numCache>
                <c:formatCode>General</c:formatCode>
                <c:ptCount val="6"/>
                <c:pt idx="0">
                  <c:v>2004</c:v>
                </c:pt>
                <c:pt idx="1">
                  <c:v>2005</c:v>
                </c:pt>
                <c:pt idx="2">
                  <c:v>2006</c:v>
                </c:pt>
                <c:pt idx="3">
                  <c:v>2007</c:v>
                </c:pt>
                <c:pt idx="4">
                  <c:v>2008</c:v>
                </c:pt>
                <c:pt idx="5">
                  <c:v>2009</c:v>
                </c:pt>
              </c:numCache>
            </c:numRef>
          </c:cat>
          <c:val>
            <c:numRef>
              <c:f>Sheet1!$B$4:$G$4</c:f>
              <c:numCache>
                <c:formatCode>General</c:formatCode>
                <c:ptCount val="6"/>
                <c:pt idx="0">
                  <c:v>60</c:v>
                </c:pt>
                <c:pt idx="1">
                  <c:v>60</c:v>
                </c:pt>
                <c:pt idx="2">
                  <c:v>58</c:v>
                </c:pt>
                <c:pt idx="3">
                  <c:v>60</c:v>
                </c:pt>
                <c:pt idx="4">
                  <c:v>64</c:v>
                </c:pt>
                <c:pt idx="5">
                  <c:v>64</c:v>
                </c:pt>
              </c:numCache>
            </c:numRef>
          </c:val>
        </c:ser>
        <c:marker val="1"/>
        <c:axId val="95436800"/>
        <c:axId val="95438720"/>
      </c:lineChart>
      <c:catAx>
        <c:axId val="95436800"/>
        <c:scaling>
          <c:orientation val="minMax"/>
        </c:scaling>
        <c:axPos val="b"/>
        <c:numFmt formatCode="General" sourceLinked="1"/>
        <c:majorTickMark val="none"/>
        <c:tickLblPos val="nextTo"/>
        <c:txPr>
          <a:bodyPr/>
          <a:lstStyle/>
          <a:p>
            <a:pPr>
              <a:defRPr b="1"/>
            </a:pPr>
            <a:endParaRPr lang="en-US"/>
          </a:p>
        </c:txPr>
        <c:crossAx val="95438720"/>
        <c:crosses val="autoZero"/>
        <c:auto val="1"/>
        <c:lblAlgn val="ctr"/>
        <c:lblOffset val="100"/>
      </c:catAx>
      <c:valAx>
        <c:axId val="95438720"/>
        <c:scaling>
          <c:orientation val="minMax"/>
        </c:scaling>
        <c:axPos val="l"/>
        <c:majorGridlines/>
        <c:title>
          <c:tx>
            <c:rich>
              <a:bodyPr/>
              <a:lstStyle/>
              <a:p>
                <a:pPr>
                  <a:defRPr/>
                </a:pPr>
                <a:r>
                  <a:rPr lang="en-US"/>
                  <a:t>Count</a:t>
                </a:r>
              </a:p>
            </c:rich>
          </c:tx>
          <c:layout/>
        </c:title>
        <c:numFmt formatCode="General" sourceLinked="1"/>
        <c:majorTickMark val="none"/>
        <c:tickLblPos val="nextTo"/>
        <c:txPr>
          <a:bodyPr/>
          <a:lstStyle/>
          <a:p>
            <a:pPr>
              <a:defRPr b="1"/>
            </a:pPr>
            <a:endParaRPr lang="en-US"/>
          </a:p>
        </c:txPr>
        <c:crossAx val="95436800"/>
        <c:crosses val="autoZero"/>
        <c:crossBetween val="between"/>
      </c:valAx>
    </c:plotArea>
    <c:legend>
      <c:legendPos val="r"/>
      <c:layout/>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Sheet1!$A$4</c:f>
              <c:strCache>
                <c:ptCount val="1"/>
                <c:pt idx="0">
                  <c:v>ASCs</c:v>
                </c:pt>
              </c:strCache>
            </c:strRef>
          </c:tx>
          <c:spPr>
            <a:ln w="50800">
              <a:solidFill>
                <a:srgbClr val="FF0000"/>
              </a:solidFill>
            </a:ln>
          </c:spPr>
          <c:marker>
            <c:symbol val="diamond"/>
            <c:size val="11"/>
            <c:spPr>
              <a:solidFill>
                <a:srgbClr val="FF0000"/>
              </a:solidFill>
              <a:ln w="50800">
                <a:solidFill>
                  <a:srgbClr val="FF0000"/>
                </a:solidFill>
              </a:ln>
            </c:spPr>
          </c:marker>
          <c:cat>
            <c:numRef>
              <c:f>Sheet1!$B$3:$G$3</c:f>
              <c:numCache>
                <c:formatCode>General</c:formatCode>
                <c:ptCount val="6"/>
                <c:pt idx="0">
                  <c:v>2004</c:v>
                </c:pt>
                <c:pt idx="1">
                  <c:v>2005</c:v>
                </c:pt>
                <c:pt idx="2">
                  <c:v>2006</c:v>
                </c:pt>
                <c:pt idx="3">
                  <c:v>2007</c:v>
                </c:pt>
                <c:pt idx="4">
                  <c:v>2008</c:v>
                </c:pt>
                <c:pt idx="5">
                  <c:v>2009</c:v>
                </c:pt>
              </c:numCache>
            </c:numRef>
          </c:cat>
          <c:val>
            <c:numRef>
              <c:f>Sheet1!$B$4:$G$4</c:f>
              <c:numCache>
                <c:formatCode>General</c:formatCode>
                <c:ptCount val="6"/>
                <c:pt idx="0">
                  <c:v>265</c:v>
                </c:pt>
                <c:pt idx="1">
                  <c:v>223</c:v>
                </c:pt>
                <c:pt idx="2">
                  <c:v>249</c:v>
                </c:pt>
                <c:pt idx="3">
                  <c:v>38</c:v>
                </c:pt>
                <c:pt idx="4">
                  <c:v>42</c:v>
                </c:pt>
                <c:pt idx="5">
                  <c:v>46</c:v>
                </c:pt>
              </c:numCache>
            </c:numRef>
          </c:val>
        </c:ser>
        <c:ser>
          <c:idx val="1"/>
          <c:order val="1"/>
          <c:tx>
            <c:strRef>
              <c:f>Sheet1!$A$5</c:f>
              <c:strCache>
                <c:ptCount val="1"/>
                <c:pt idx="0">
                  <c:v>ACGHs</c:v>
                </c:pt>
              </c:strCache>
            </c:strRef>
          </c:tx>
          <c:spPr>
            <a:ln w="50800">
              <a:solidFill>
                <a:srgbClr val="0070C0"/>
              </a:solidFill>
            </a:ln>
          </c:spPr>
          <c:marker>
            <c:spPr>
              <a:solidFill>
                <a:srgbClr val="0070C0"/>
              </a:solidFill>
              <a:ln w="50800">
                <a:solidFill>
                  <a:srgbClr val="0070C0"/>
                </a:solidFill>
              </a:ln>
            </c:spPr>
          </c:marker>
          <c:cat>
            <c:numRef>
              <c:f>Sheet1!$B$3:$G$3</c:f>
              <c:numCache>
                <c:formatCode>General</c:formatCode>
                <c:ptCount val="6"/>
                <c:pt idx="0">
                  <c:v>2004</c:v>
                </c:pt>
                <c:pt idx="1">
                  <c:v>2005</c:v>
                </c:pt>
                <c:pt idx="2">
                  <c:v>2006</c:v>
                </c:pt>
                <c:pt idx="3">
                  <c:v>2007</c:v>
                </c:pt>
                <c:pt idx="4">
                  <c:v>2008</c:v>
                </c:pt>
                <c:pt idx="5">
                  <c:v>2009</c:v>
                </c:pt>
              </c:numCache>
            </c:numRef>
          </c:cat>
          <c:val>
            <c:numRef>
              <c:f>Sheet1!$B$5:$G$5</c:f>
              <c:numCache>
                <c:formatCode>General</c:formatCode>
                <c:ptCount val="6"/>
                <c:pt idx="0">
                  <c:v>164</c:v>
                </c:pt>
                <c:pt idx="1">
                  <c:v>169</c:v>
                </c:pt>
                <c:pt idx="2">
                  <c:v>171</c:v>
                </c:pt>
                <c:pt idx="3">
                  <c:v>158</c:v>
                </c:pt>
                <c:pt idx="4">
                  <c:v>155</c:v>
                </c:pt>
                <c:pt idx="5">
                  <c:v>156</c:v>
                </c:pt>
              </c:numCache>
            </c:numRef>
          </c:val>
        </c:ser>
        <c:marker val="1"/>
        <c:axId val="95455872"/>
        <c:axId val="95458048"/>
      </c:lineChart>
      <c:catAx>
        <c:axId val="95455872"/>
        <c:scaling>
          <c:orientation val="minMax"/>
        </c:scaling>
        <c:axPos val="b"/>
        <c:numFmt formatCode="General" sourceLinked="1"/>
        <c:majorTickMark val="none"/>
        <c:tickLblPos val="nextTo"/>
        <c:txPr>
          <a:bodyPr/>
          <a:lstStyle/>
          <a:p>
            <a:pPr>
              <a:defRPr b="1"/>
            </a:pPr>
            <a:endParaRPr lang="en-US"/>
          </a:p>
        </c:txPr>
        <c:crossAx val="95458048"/>
        <c:crosses val="autoZero"/>
        <c:auto val="1"/>
        <c:lblAlgn val="ctr"/>
        <c:lblOffset val="100"/>
      </c:catAx>
      <c:valAx>
        <c:axId val="95458048"/>
        <c:scaling>
          <c:orientation val="minMax"/>
        </c:scaling>
        <c:axPos val="l"/>
        <c:majorGridlines/>
        <c:title>
          <c:tx>
            <c:rich>
              <a:bodyPr/>
              <a:lstStyle/>
              <a:p>
                <a:pPr>
                  <a:defRPr/>
                </a:pPr>
                <a:r>
                  <a:rPr lang="en-US"/>
                  <a:t>Count</a:t>
                </a:r>
              </a:p>
            </c:rich>
          </c:tx>
          <c:layout/>
        </c:title>
        <c:numFmt formatCode="General" sourceLinked="1"/>
        <c:majorTickMark val="none"/>
        <c:tickLblPos val="nextTo"/>
        <c:txPr>
          <a:bodyPr/>
          <a:lstStyle/>
          <a:p>
            <a:pPr>
              <a:defRPr b="1"/>
            </a:pPr>
            <a:endParaRPr lang="en-US"/>
          </a:p>
        </c:txPr>
        <c:crossAx val="95455872"/>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Sheet1!$X$4</c:f>
              <c:strCache>
                <c:ptCount val="1"/>
                <c:pt idx="0">
                  <c:v>ASCs</c:v>
                </c:pt>
              </c:strCache>
            </c:strRef>
          </c:tx>
          <c:spPr>
            <a:ln w="50800"/>
          </c:spPr>
          <c:cat>
            <c:numRef>
              <c:f>Sheet1!$Y$3:$AD$3</c:f>
              <c:numCache>
                <c:formatCode>General</c:formatCode>
                <c:ptCount val="6"/>
                <c:pt idx="0">
                  <c:v>2004</c:v>
                </c:pt>
                <c:pt idx="1">
                  <c:v>2005</c:v>
                </c:pt>
                <c:pt idx="2">
                  <c:v>2006</c:v>
                </c:pt>
                <c:pt idx="3">
                  <c:v>2007</c:v>
                </c:pt>
                <c:pt idx="4">
                  <c:v>2008</c:v>
                </c:pt>
                <c:pt idx="5">
                  <c:v>2009</c:v>
                </c:pt>
              </c:numCache>
            </c:numRef>
          </c:cat>
          <c:val>
            <c:numRef>
              <c:f>Sheet1!$Y$4:$AD$4</c:f>
              <c:numCache>
                <c:formatCode>General</c:formatCode>
                <c:ptCount val="6"/>
                <c:pt idx="0">
                  <c:v>16</c:v>
                </c:pt>
                <c:pt idx="1">
                  <c:v>16</c:v>
                </c:pt>
                <c:pt idx="2">
                  <c:v>16</c:v>
                </c:pt>
                <c:pt idx="3">
                  <c:v>17</c:v>
                </c:pt>
                <c:pt idx="4">
                  <c:v>15</c:v>
                </c:pt>
                <c:pt idx="5">
                  <c:v>18</c:v>
                </c:pt>
              </c:numCache>
            </c:numRef>
          </c:val>
        </c:ser>
        <c:ser>
          <c:idx val="1"/>
          <c:order val="1"/>
          <c:tx>
            <c:strRef>
              <c:f>Sheet1!$X$5</c:f>
              <c:strCache>
                <c:ptCount val="1"/>
                <c:pt idx="0">
                  <c:v>ACGHs</c:v>
                </c:pt>
              </c:strCache>
            </c:strRef>
          </c:tx>
          <c:spPr>
            <a:ln w="50800">
              <a:solidFill>
                <a:srgbClr val="0070C0"/>
              </a:solidFill>
            </a:ln>
          </c:spPr>
          <c:marker>
            <c:spPr>
              <a:solidFill>
                <a:srgbClr val="0070C0"/>
              </a:solidFill>
              <a:ln>
                <a:solidFill>
                  <a:srgbClr val="0070C0"/>
                </a:solidFill>
              </a:ln>
            </c:spPr>
          </c:marker>
          <c:cat>
            <c:numRef>
              <c:f>Sheet1!$Y$3:$AD$3</c:f>
              <c:numCache>
                <c:formatCode>General</c:formatCode>
                <c:ptCount val="6"/>
                <c:pt idx="0">
                  <c:v>2004</c:v>
                </c:pt>
                <c:pt idx="1">
                  <c:v>2005</c:v>
                </c:pt>
                <c:pt idx="2">
                  <c:v>2006</c:v>
                </c:pt>
                <c:pt idx="3">
                  <c:v>2007</c:v>
                </c:pt>
                <c:pt idx="4">
                  <c:v>2008</c:v>
                </c:pt>
                <c:pt idx="5">
                  <c:v>2009</c:v>
                </c:pt>
              </c:numCache>
            </c:numRef>
          </c:cat>
          <c:val>
            <c:numRef>
              <c:f>Sheet1!$Y$5:$AD$5</c:f>
              <c:numCache>
                <c:formatCode>General</c:formatCode>
                <c:ptCount val="6"/>
                <c:pt idx="0">
                  <c:v>67</c:v>
                </c:pt>
                <c:pt idx="1">
                  <c:v>64</c:v>
                </c:pt>
                <c:pt idx="2">
                  <c:v>65</c:v>
                </c:pt>
                <c:pt idx="3">
                  <c:v>64</c:v>
                </c:pt>
                <c:pt idx="4">
                  <c:v>65</c:v>
                </c:pt>
                <c:pt idx="5">
                  <c:v>66</c:v>
                </c:pt>
              </c:numCache>
            </c:numRef>
          </c:val>
        </c:ser>
        <c:marker val="1"/>
        <c:axId val="116609408"/>
        <c:axId val="116611328"/>
      </c:lineChart>
      <c:catAx>
        <c:axId val="116609408"/>
        <c:scaling>
          <c:orientation val="minMax"/>
        </c:scaling>
        <c:axPos val="b"/>
        <c:numFmt formatCode="General" sourceLinked="1"/>
        <c:majorTickMark val="none"/>
        <c:tickLblPos val="nextTo"/>
        <c:crossAx val="116611328"/>
        <c:crosses val="autoZero"/>
        <c:auto val="1"/>
        <c:lblAlgn val="ctr"/>
        <c:lblOffset val="100"/>
      </c:catAx>
      <c:valAx>
        <c:axId val="116611328"/>
        <c:scaling>
          <c:orientation val="minMax"/>
        </c:scaling>
        <c:axPos val="l"/>
        <c:majorGridlines/>
        <c:title>
          <c:tx>
            <c:rich>
              <a:bodyPr/>
              <a:lstStyle/>
              <a:p>
                <a:pPr>
                  <a:defRPr/>
                </a:pPr>
                <a:r>
                  <a:rPr lang="en-US"/>
                  <a:t>Count</a:t>
                </a:r>
              </a:p>
            </c:rich>
          </c:tx>
          <c:layout/>
        </c:title>
        <c:numFmt formatCode="General" sourceLinked="1"/>
        <c:majorTickMark val="none"/>
        <c:tickLblPos val="nextTo"/>
        <c:crossAx val="116609408"/>
        <c:crosses val="autoZero"/>
        <c:crossBetween val="between"/>
      </c:valAx>
    </c:plotArea>
    <c:legend>
      <c:legendPos val="r"/>
      <c:layout/>
    </c:legend>
    <c:plotVisOnly val="1"/>
  </c:chart>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emf"/><Relationship Id="rId1" Type="http://schemas.openxmlformats.org/officeDocument/2006/relationships/image" Target="../media/image5.wmf"/><Relationship Id="rId5" Type="http://schemas.openxmlformats.org/officeDocument/2006/relationships/image" Target="../media/image9.e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emf"/><Relationship Id="rId1" Type="http://schemas.openxmlformats.org/officeDocument/2006/relationships/image" Target="../media/image11.wmf"/><Relationship Id="rId5" Type="http://schemas.openxmlformats.org/officeDocument/2006/relationships/image" Target="../media/image12.e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725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pitchFamily="34" charset="0"/>
              </a:defRPr>
            </a:lvl1pPr>
          </a:lstStyle>
          <a:p>
            <a:pPr>
              <a:defRPr/>
            </a:pPr>
            <a:endParaRPr lang="en-US"/>
          </a:p>
        </p:txBody>
      </p:sp>
      <p:sp>
        <p:nvSpPr>
          <p:cNvPr id="43725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pitchFamily="34" charset="0"/>
              </a:defRPr>
            </a:lvl1pPr>
          </a:lstStyle>
          <a:p>
            <a:pPr>
              <a:defRPr/>
            </a:pPr>
            <a:endParaRPr lang="en-US"/>
          </a:p>
        </p:txBody>
      </p:sp>
      <p:sp>
        <p:nvSpPr>
          <p:cNvPr id="43725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pitchFamily="34" charset="0"/>
              </a:defRPr>
            </a:lvl1pPr>
          </a:lstStyle>
          <a:p>
            <a:pPr>
              <a:defRPr/>
            </a:pPr>
            <a:endParaRPr lang="en-US"/>
          </a:p>
        </p:txBody>
      </p:sp>
      <p:sp>
        <p:nvSpPr>
          <p:cNvPr id="43725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pitchFamily="34" charset="0"/>
              </a:defRPr>
            </a:lvl1pPr>
          </a:lstStyle>
          <a:p>
            <a:pPr>
              <a:defRPr/>
            </a:pPr>
            <a:fld id="{502A7189-DB72-4BC9-BE29-0C8E59C29B5D}"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203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pitchFamily="34" charset="0"/>
              </a:defRPr>
            </a:lvl1pPr>
          </a:lstStyle>
          <a:p>
            <a:pPr>
              <a:defRPr/>
            </a:pPr>
            <a:endParaRPr lang="en-US"/>
          </a:p>
        </p:txBody>
      </p:sp>
      <p:sp>
        <p:nvSpPr>
          <p:cNvPr id="17203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pitchFamily="34" charset="0"/>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82688" y="698500"/>
            <a:ext cx="4646612" cy="3484563"/>
          </a:xfrm>
          <a:prstGeom prst="rect">
            <a:avLst/>
          </a:prstGeom>
          <a:noFill/>
          <a:ln w="9525">
            <a:solidFill>
              <a:srgbClr val="000000"/>
            </a:solidFill>
            <a:miter lim="800000"/>
            <a:headEnd/>
            <a:tailEnd/>
          </a:ln>
        </p:spPr>
      </p:sp>
      <p:sp>
        <p:nvSpPr>
          <p:cNvPr id="172037" name="Rectangle 5"/>
          <p:cNvSpPr>
            <a:spLocks noGrp="1" noChangeArrowheads="1"/>
          </p:cNvSpPr>
          <p:nvPr>
            <p:ph type="body" sz="quarter" idx="3"/>
          </p:nvPr>
        </p:nvSpPr>
        <p:spPr bwMode="auto">
          <a:xfrm>
            <a:off x="701675" y="4414838"/>
            <a:ext cx="5607050" cy="41830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203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pitchFamily="34" charset="0"/>
              </a:defRPr>
            </a:lvl1pPr>
          </a:lstStyle>
          <a:p>
            <a:pPr>
              <a:defRPr/>
            </a:pPr>
            <a:endParaRPr lang="en-US"/>
          </a:p>
        </p:txBody>
      </p:sp>
      <p:sp>
        <p:nvSpPr>
          <p:cNvPr id="17203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pitchFamily="34" charset="0"/>
              </a:defRPr>
            </a:lvl1pPr>
          </a:lstStyle>
          <a:p>
            <a:pPr>
              <a:defRPr/>
            </a:pPr>
            <a:fld id="{825496DB-2097-40B5-AF0F-4502921AED8D}"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7485FB8B-74E1-40F3-B846-A58446D041D5}" type="slidenum">
              <a:rPr lang="en-US" smtClean="0">
                <a:latin typeface="Arial" charset="0"/>
              </a:rPr>
              <a:pPr/>
              <a:t>1</a:t>
            </a:fld>
            <a:endParaRPr lang="en-US" smtClean="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600" kern="1200" dirty="0" smtClean="0">
              <a:solidFill>
                <a:schemeClr val="tx1"/>
              </a:solidFill>
              <a:latin typeface="Arial" pitchFamily="34" charset="0"/>
              <a:ea typeface="+mn-ea"/>
              <a:cs typeface="+mn-cs"/>
            </a:endParaRPr>
          </a:p>
        </p:txBody>
      </p:sp>
      <p:sp>
        <p:nvSpPr>
          <p:cNvPr id="87044" name="Slide Number Placeholder 3"/>
          <p:cNvSpPr>
            <a:spLocks noGrp="1"/>
          </p:cNvSpPr>
          <p:nvPr>
            <p:ph type="sldNum" sz="quarter" idx="5"/>
          </p:nvPr>
        </p:nvSpPr>
        <p:spPr>
          <a:noFill/>
        </p:spPr>
        <p:txBody>
          <a:bodyPr/>
          <a:lstStyle/>
          <a:p>
            <a:fld id="{B2F3E3B7-FD6C-4D69-9222-98E7D50276E9}" type="slidenum">
              <a:rPr lang="en-US" smtClean="0">
                <a:latin typeface="Arial" charset="0"/>
              </a:rPr>
              <a:pPr/>
              <a:t>10</a:t>
            </a:fld>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z="1200" kern="1200" dirty="0" smtClean="0">
              <a:solidFill>
                <a:schemeClr val="tx1"/>
              </a:solidFill>
              <a:latin typeface="Arial" pitchFamily="34" charset="0"/>
              <a:ea typeface="+mn-ea"/>
              <a:cs typeface="+mn-cs"/>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11</a:t>
            </a:fld>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z="1600" kern="1200" dirty="0" smtClean="0">
              <a:solidFill>
                <a:schemeClr val="tx1"/>
              </a:solidFill>
              <a:latin typeface="Arial" pitchFamily="34" charset="0"/>
              <a:ea typeface="+mn-ea"/>
              <a:cs typeface="+mn-cs"/>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12</a:t>
            </a:fld>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a:ln/>
        </p:spPr>
        <p:txBody>
          <a:bodyPr/>
          <a:lstStyle/>
          <a:p>
            <a:endParaRPr lang="en-US" sz="1600" dirty="0" smtClean="0">
              <a:latin typeface="Arial" charset="0"/>
            </a:endParaRPr>
          </a:p>
        </p:txBody>
      </p:sp>
      <p:sp>
        <p:nvSpPr>
          <p:cNvPr id="99332" name="Slide Number Placeholder 3"/>
          <p:cNvSpPr>
            <a:spLocks noGrp="1"/>
          </p:cNvSpPr>
          <p:nvPr>
            <p:ph type="sldNum" sz="quarter" idx="5"/>
          </p:nvPr>
        </p:nvSpPr>
        <p:spPr>
          <a:noFill/>
        </p:spPr>
        <p:txBody>
          <a:bodyPr/>
          <a:lstStyle/>
          <a:p>
            <a:fld id="{A4F5C48D-C363-4E13-962A-38240E77CFB8}" type="slidenum">
              <a:rPr lang="en-US" smtClean="0">
                <a:latin typeface="Arial" charset="0"/>
              </a:rPr>
              <a:pPr/>
              <a:t>13</a:t>
            </a:fld>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dirty="0"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14</a:t>
            </a:fld>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15</a:t>
            </a:fld>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dirty="0" smtClean="0"/>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16</a:t>
            </a:fld>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17</a:t>
            </a:fld>
            <a:endParaRPr lang="en-US"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sz="1600"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18</a:t>
            </a:fld>
            <a:endParaRPr lang="en-US" smtClean="0">
              <a:latin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19</a:t>
            </a:fld>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DBC745A1-2D8D-4ABA-9D54-B0B2C930D0AB}" type="slidenum">
              <a:rPr lang="en-US" smtClean="0">
                <a:latin typeface="Arial" charset="0"/>
              </a:rPr>
              <a:pPr/>
              <a:t>2</a:t>
            </a:fld>
            <a:endParaRPr lang="en-US" smtClean="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600"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20</a:t>
            </a:fld>
            <a:endParaRPr lang="en-US" smtClean="0">
              <a:latin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21</a:t>
            </a:fld>
            <a:endParaRPr lang="en-US" smtClean="0">
              <a:latin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92500" lnSpcReduction="10000"/>
          </a:bodyPr>
          <a:lstStyle/>
          <a:p>
            <a:endParaRPr lang="en-US" sz="1600"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22</a:t>
            </a:fld>
            <a:endParaRPr lang="en-US" smtClean="0">
              <a:latin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fontScale="77500" lnSpcReduction="20000"/>
          </a:bodyPr>
          <a:lstStyle/>
          <a:p>
            <a:pPr>
              <a:defRPr/>
            </a:pPr>
            <a:endParaRPr lang="en-US" sz="1600"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23</a:t>
            </a:fld>
            <a:endParaRPr lang="en-US" smtClean="0">
              <a:latin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sz="1600"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24</a:t>
            </a:fld>
            <a:endParaRPr lang="en-US"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25</a:t>
            </a:fld>
            <a:endParaRPr lang="en-US" smtClean="0">
              <a:latin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26</a:t>
            </a:fld>
            <a:endParaRPr lang="en-US" smtClean="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smtClean="0"/>
          </a:p>
        </p:txBody>
      </p:sp>
      <p:sp>
        <p:nvSpPr>
          <p:cNvPr id="77828" name="Slide Number Placeholder 3"/>
          <p:cNvSpPr>
            <a:spLocks noGrp="1"/>
          </p:cNvSpPr>
          <p:nvPr>
            <p:ph type="sldNum" sz="quarter" idx="5"/>
          </p:nvPr>
        </p:nvSpPr>
        <p:spPr>
          <a:noFill/>
        </p:spPr>
        <p:txBody>
          <a:bodyPr/>
          <a:lstStyle/>
          <a:p>
            <a:fld id="{F015E8A0-47E8-4B6C-8EE1-65047D53083C}" type="slidenum">
              <a:rPr lang="en-US" smtClean="0">
                <a:latin typeface="Arial" charset="0"/>
              </a:rPr>
              <a:pPr/>
              <a:t>27</a:t>
            </a:fld>
            <a:endParaRPr lang="en-US" smtClean="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25496DB-2097-40B5-AF0F-4502921AED8D}"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400" dirty="0"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29</a:t>
            </a:fld>
            <a:endParaRPr 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DBC745A1-2D8D-4ABA-9D54-B0B2C930D0AB}" type="slidenum">
              <a:rPr lang="en-US" smtClean="0">
                <a:latin typeface="Arial" charset="0"/>
              </a:rPr>
              <a:pPr/>
              <a:t>3</a:t>
            </a:fld>
            <a:endParaRPr lang="en-US" smtClean="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z="1400" dirty="0"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30</a:t>
            </a:fld>
            <a:endParaRPr lang="en-US" smtClean="0">
              <a:latin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31</a:t>
            </a:fld>
            <a:endParaRPr lang="en-US" smtClean="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dirty="0"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32</a:t>
            </a:fld>
            <a:endParaRPr lang="en-US" smtClean="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z="1600" dirty="0"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33</a:t>
            </a:fld>
            <a:endParaRPr lang="en-US" smtClean="0">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34</a:t>
            </a:fld>
            <a:endParaRPr lang="en-US" smtClean="0">
              <a:latin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35</a:t>
            </a:fld>
            <a:endParaRPr lang="en-US" smtClean="0">
              <a:latin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dirty="0"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36</a:t>
            </a:fld>
            <a:endParaRPr lang="en-US" smtClean="0">
              <a:latin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37</a:t>
            </a:fld>
            <a:endParaRPr lang="en-US" smtClean="0">
              <a:latin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38</a:t>
            </a:fld>
            <a:endParaRPr lang="en-US" smtClean="0">
              <a:latin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p:spPr>
        <p:txBody>
          <a:bodyPr/>
          <a:lstStyle/>
          <a:p>
            <a:endParaRPr lang="en-US" sz="1600" dirty="0" smtClean="0">
              <a:latin typeface="Arial" charset="0"/>
            </a:endParaRPr>
          </a:p>
        </p:txBody>
      </p:sp>
      <p:sp>
        <p:nvSpPr>
          <p:cNvPr id="100356" name="Slide Number Placeholder 3"/>
          <p:cNvSpPr>
            <a:spLocks noGrp="1"/>
          </p:cNvSpPr>
          <p:nvPr>
            <p:ph type="sldNum" sz="quarter" idx="5"/>
          </p:nvPr>
        </p:nvSpPr>
        <p:spPr>
          <a:noFill/>
        </p:spPr>
        <p:txBody>
          <a:bodyPr/>
          <a:lstStyle/>
          <a:p>
            <a:fld id="{C372A51D-B0EB-496C-816C-79B194BE5413}" type="slidenum">
              <a:rPr lang="en-US" smtClean="0">
                <a:latin typeface="Arial" charset="0"/>
              </a:rPr>
              <a:pPr/>
              <a:t>39</a:t>
            </a:fld>
            <a:endParaRPr lang="en-US"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dirty="0" smtClean="0">
              <a:latin typeface="Arial" charset="0"/>
            </a:endParaRPr>
          </a:p>
        </p:txBody>
      </p:sp>
      <p:sp>
        <p:nvSpPr>
          <p:cNvPr id="63492" name="Slide Number Placeholder 3"/>
          <p:cNvSpPr>
            <a:spLocks noGrp="1"/>
          </p:cNvSpPr>
          <p:nvPr>
            <p:ph type="sldNum" sz="quarter" idx="5"/>
          </p:nvPr>
        </p:nvSpPr>
        <p:spPr>
          <a:noFill/>
        </p:spPr>
        <p:txBody>
          <a:bodyPr/>
          <a:lstStyle/>
          <a:p>
            <a:fld id="{2F30B713-87D5-4E4B-90F1-7F2AD83A25A2}" type="slidenum">
              <a:rPr lang="en-US" smtClean="0">
                <a:latin typeface="Arial" charset="0"/>
              </a:rPr>
              <a:pPr/>
              <a:t>4</a:t>
            </a:fld>
            <a:endParaRPr lang="en-US" smtClean="0">
              <a:latin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AB5F19C8-B3AD-4238-9A1D-B258198235D5}" type="slidenum">
              <a:rPr lang="en-US" smtClean="0">
                <a:latin typeface="Arial" charset="0"/>
              </a:rPr>
              <a:pPr/>
              <a:t>40</a:t>
            </a:fld>
            <a:endParaRPr lang="en-US" smtClean="0">
              <a:latin typeface="Arial"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marL="0" marR="0" indent="0" algn="just" defTabSz="914400" rtl="0" eaLnBrk="1" fontAlgn="base" latinLnBrk="0" hangingPunct="1">
              <a:lnSpc>
                <a:spcPct val="90000"/>
              </a:lnSpc>
              <a:spcBef>
                <a:spcPct val="50000"/>
              </a:spcBef>
              <a:spcAft>
                <a:spcPct val="0"/>
              </a:spcAft>
              <a:buClrTx/>
              <a:buSzTx/>
              <a:buFontTx/>
              <a:buNone/>
              <a:tabLst/>
              <a:defRPr/>
            </a:pPr>
            <a:endParaRPr lang="en-US" sz="1200" kern="1200" dirty="0" smtClean="0">
              <a:solidFill>
                <a:schemeClr val="tx1"/>
              </a:solidFill>
              <a:latin typeface="Arial" pitchFamily="34" charset="0"/>
              <a:ea typeface="+mn-ea"/>
              <a:cs typeface="+mn-cs"/>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009484BB-AE22-48C8-96AB-9A085D4D4473}" type="slidenum">
              <a:rPr lang="en-US" smtClean="0">
                <a:latin typeface="Arial" charset="0"/>
              </a:rPr>
              <a:pPr/>
              <a:t>41</a:t>
            </a:fld>
            <a:endParaRPr lang="en-US" smtClean="0">
              <a:latin typeface="Arial" charset="0"/>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AB5F19C8-B3AD-4238-9A1D-B258198235D5}" type="slidenum">
              <a:rPr lang="en-US" smtClean="0">
                <a:latin typeface="Arial" charset="0"/>
              </a:rPr>
              <a:pPr/>
              <a:t>42</a:t>
            </a:fld>
            <a:endParaRPr lang="en-US" smtClean="0">
              <a:latin typeface="Arial"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AB5F19C8-B3AD-4238-9A1D-B258198235D5}" type="slidenum">
              <a:rPr lang="en-US" smtClean="0">
                <a:latin typeface="Arial" charset="0"/>
              </a:rPr>
              <a:pPr/>
              <a:t>43</a:t>
            </a:fld>
            <a:endParaRPr lang="en-US" smtClean="0">
              <a:latin typeface="Arial"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AB5F19C8-B3AD-4238-9A1D-B258198235D5}" type="slidenum">
              <a:rPr lang="en-US" smtClean="0">
                <a:latin typeface="Arial" charset="0"/>
              </a:rPr>
              <a:pPr/>
              <a:t>44</a:t>
            </a:fld>
            <a:endParaRPr lang="en-US" smtClean="0">
              <a:latin typeface="Arial"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endParaRPr lang="en-US" dirty="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dirty="0" smtClean="0">
              <a:latin typeface="Arial" charset="0"/>
            </a:endParaRPr>
          </a:p>
        </p:txBody>
      </p:sp>
      <p:sp>
        <p:nvSpPr>
          <p:cNvPr id="63492" name="Slide Number Placeholder 3"/>
          <p:cNvSpPr>
            <a:spLocks noGrp="1"/>
          </p:cNvSpPr>
          <p:nvPr>
            <p:ph type="sldNum" sz="quarter" idx="5"/>
          </p:nvPr>
        </p:nvSpPr>
        <p:spPr>
          <a:noFill/>
        </p:spPr>
        <p:txBody>
          <a:bodyPr/>
          <a:lstStyle/>
          <a:p>
            <a:fld id="{2F30B713-87D5-4E4B-90F1-7F2AD83A25A2}" type="slidenum">
              <a:rPr lang="en-US" smtClean="0">
                <a:latin typeface="Arial" charset="0"/>
              </a:rPr>
              <a:pPr/>
              <a:t>5</a:t>
            </a:fld>
            <a:endParaRPr lang="en-US"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dirty="0" smtClean="0">
              <a:latin typeface="Arial" charset="0"/>
            </a:endParaRPr>
          </a:p>
        </p:txBody>
      </p:sp>
      <p:sp>
        <p:nvSpPr>
          <p:cNvPr id="63492" name="Slide Number Placeholder 3"/>
          <p:cNvSpPr>
            <a:spLocks noGrp="1"/>
          </p:cNvSpPr>
          <p:nvPr>
            <p:ph type="sldNum" sz="quarter" idx="5"/>
          </p:nvPr>
        </p:nvSpPr>
        <p:spPr>
          <a:noFill/>
        </p:spPr>
        <p:txBody>
          <a:bodyPr/>
          <a:lstStyle/>
          <a:p>
            <a:fld id="{2F30B713-87D5-4E4B-90F1-7F2AD83A25A2}" type="slidenum">
              <a:rPr lang="en-US" smtClean="0">
                <a:latin typeface="Arial" charset="0"/>
              </a:rPr>
              <a:pPr/>
              <a:t>6</a:t>
            </a:fld>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dirty="0" smtClean="0">
              <a:latin typeface="Arial" charset="0"/>
            </a:endParaRPr>
          </a:p>
        </p:txBody>
      </p:sp>
      <p:sp>
        <p:nvSpPr>
          <p:cNvPr id="71684" name="Slide Number Placeholder 3"/>
          <p:cNvSpPr>
            <a:spLocks noGrp="1"/>
          </p:cNvSpPr>
          <p:nvPr>
            <p:ph type="sldNum" sz="quarter" idx="5"/>
          </p:nvPr>
        </p:nvSpPr>
        <p:spPr>
          <a:noFill/>
        </p:spPr>
        <p:txBody>
          <a:bodyPr/>
          <a:lstStyle/>
          <a:p>
            <a:fld id="{354BF302-7108-4DEF-A2AA-FFB80C4E3BDA}" type="slidenum">
              <a:rPr lang="en-US" smtClean="0">
                <a:latin typeface="Arial" charset="0"/>
              </a:rPr>
              <a:pPr/>
              <a:t>7</a:t>
            </a:fld>
            <a:endParaRPr lang="en-US"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pPr>
              <a:spcBef>
                <a:spcPts val="0"/>
              </a:spcBef>
            </a:pPr>
            <a:endParaRPr lang="en-US" dirty="0" smtClean="0">
              <a:latin typeface="Arial" charset="0"/>
            </a:endParaRPr>
          </a:p>
        </p:txBody>
      </p:sp>
      <p:sp>
        <p:nvSpPr>
          <p:cNvPr id="71684" name="Slide Number Placeholder 3"/>
          <p:cNvSpPr>
            <a:spLocks noGrp="1"/>
          </p:cNvSpPr>
          <p:nvPr>
            <p:ph type="sldNum" sz="quarter" idx="5"/>
          </p:nvPr>
        </p:nvSpPr>
        <p:spPr>
          <a:noFill/>
        </p:spPr>
        <p:txBody>
          <a:bodyPr/>
          <a:lstStyle/>
          <a:p>
            <a:fld id="{354BF302-7108-4DEF-A2AA-FFB80C4E3BDA}" type="slidenum">
              <a:rPr lang="en-US" smtClean="0">
                <a:latin typeface="Arial" charset="0"/>
              </a:rPr>
              <a:pPr/>
              <a:t>8</a:t>
            </a:fld>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endParaRPr lang="en-US" sz="1100" kern="1200" dirty="0" smtClean="0">
              <a:solidFill>
                <a:schemeClr val="tx1"/>
              </a:solidFill>
              <a:latin typeface="Arial" pitchFamily="34" charset="0"/>
              <a:ea typeface="+mn-ea"/>
              <a:cs typeface="+mn-cs"/>
            </a:endParaRPr>
          </a:p>
        </p:txBody>
      </p:sp>
      <p:sp>
        <p:nvSpPr>
          <p:cNvPr id="87044" name="Slide Number Placeholder 3"/>
          <p:cNvSpPr>
            <a:spLocks noGrp="1"/>
          </p:cNvSpPr>
          <p:nvPr>
            <p:ph type="sldNum" sz="quarter" idx="5"/>
          </p:nvPr>
        </p:nvSpPr>
        <p:spPr>
          <a:noFill/>
        </p:spPr>
        <p:txBody>
          <a:bodyPr/>
          <a:lstStyle/>
          <a:p>
            <a:fld id="{B2F3E3B7-FD6C-4D69-9222-98E7D50276E9}" type="slidenum">
              <a:rPr lang="en-US" smtClean="0">
                <a:latin typeface="Arial" charset="0"/>
              </a:rPr>
              <a:pPr/>
              <a:t>9</a:t>
            </a:fld>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
          <p:cNvSpPr>
            <a:spLocks noChangeArrowheads="1"/>
          </p:cNvSpPr>
          <p:nvPr/>
        </p:nvSpPr>
        <p:spPr bwMode="auto">
          <a:xfrm>
            <a:off x="457200" y="5943600"/>
            <a:ext cx="8686800" cy="152400"/>
          </a:xfrm>
          <a:prstGeom prst="rect">
            <a:avLst/>
          </a:prstGeom>
          <a:solidFill>
            <a:srgbClr val="CFD58B"/>
          </a:solidFill>
          <a:ln w="9525">
            <a:noFill/>
            <a:miter lim="800000"/>
            <a:headEnd/>
            <a:tailEnd/>
          </a:ln>
          <a:effectLst/>
        </p:spPr>
        <p:txBody>
          <a:bodyPr wrap="none" anchor="ctr"/>
          <a:lstStyle/>
          <a:p>
            <a:pPr>
              <a:defRPr/>
            </a:pPr>
            <a:endParaRPr lang="en-US">
              <a:latin typeface="Arial" pitchFamily="34" charset="0"/>
            </a:endParaRPr>
          </a:p>
        </p:txBody>
      </p:sp>
      <p:sp>
        <p:nvSpPr>
          <p:cNvPr id="5" name="Rectangle 2"/>
          <p:cNvSpPr>
            <a:spLocks noChangeArrowheads="1"/>
          </p:cNvSpPr>
          <p:nvPr/>
        </p:nvSpPr>
        <p:spPr bwMode="auto">
          <a:xfrm>
            <a:off x="457200" y="1066800"/>
            <a:ext cx="8686800" cy="152400"/>
          </a:xfrm>
          <a:prstGeom prst="rect">
            <a:avLst/>
          </a:prstGeom>
          <a:solidFill>
            <a:srgbClr val="682069"/>
          </a:solidFill>
          <a:ln w="9525">
            <a:noFill/>
            <a:miter lim="800000"/>
            <a:headEnd/>
            <a:tailEnd/>
          </a:ln>
          <a:effectLst/>
        </p:spPr>
        <p:txBody>
          <a:bodyPr wrap="none" anchor="ctr"/>
          <a:lstStyle/>
          <a:p>
            <a:pPr>
              <a:defRPr/>
            </a:pPr>
            <a:endParaRPr lang="en-US">
              <a:latin typeface="Arial" pitchFamily="34" charset="0"/>
            </a:endParaRPr>
          </a:p>
        </p:txBody>
      </p:sp>
      <p:sp>
        <p:nvSpPr>
          <p:cNvPr id="6" name="Rectangle 7"/>
          <p:cNvSpPr>
            <a:spLocks noChangeArrowheads="1"/>
          </p:cNvSpPr>
          <p:nvPr/>
        </p:nvSpPr>
        <p:spPr bwMode="auto">
          <a:xfrm>
            <a:off x="0" y="0"/>
            <a:ext cx="9144000" cy="1066800"/>
          </a:xfrm>
          <a:prstGeom prst="rect">
            <a:avLst/>
          </a:prstGeom>
          <a:solidFill>
            <a:srgbClr val="CFD58B"/>
          </a:solidFill>
          <a:ln w="9525">
            <a:noFill/>
            <a:miter lim="800000"/>
            <a:headEnd/>
            <a:tailEnd/>
          </a:ln>
          <a:effectLst/>
        </p:spPr>
        <p:txBody>
          <a:bodyPr wrap="none" anchor="ctr"/>
          <a:lstStyle/>
          <a:p>
            <a:pPr>
              <a:defRPr/>
            </a:pPr>
            <a:endParaRPr lang="en-US">
              <a:latin typeface="Arial" pitchFamily="34" charset="0"/>
            </a:endParaRPr>
          </a:p>
        </p:txBody>
      </p:sp>
      <p:sp>
        <p:nvSpPr>
          <p:cNvPr id="163844" name="Rectangle 4"/>
          <p:cNvSpPr>
            <a:spLocks noGrp="1" noChangeArrowheads="1"/>
          </p:cNvSpPr>
          <p:nvPr>
            <p:ph type="subTitle" idx="1"/>
          </p:nvPr>
        </p:nvSpPr>
        <p:spPr>
          <a:xfrm>
            <a:off x="1066800" y="2209800"/>
            <a:ext cx="6400800" cy="2057400"/>
          </a:xfrm>
        </p:spPr>
        <p:txBody>
          <a:bodyPr/>
          <a:lstStyle>
            <a:lvl1pPr marL="0" indent="0">
              <a:buFontTx/>
              <a:buNone/>
              <a:defRPr/>
            </a:lvl1pPr>
          </a:lstStyle>
          <a:p>
            <a:r>
              <a:rPr lang="en-US"/>
              <a:t>Click to edit Master subtitle style</a:t>
            </a:r>
          </a:p>
        </p:txBody>
      </p:sp>
      <p:sp>
        <p:nvSpPr>
          <p:cNvPr id="163843" name="Rectangle 3"/>
          <p:cNvSpPr>
            <a:spLocks noGrp="1" noChangeArrowheads="1"/>
          </p:cNvSpPr>
          <p:nvPr>
            <p:ph type="ctrTitle"/>
          </p:nvPr>
        </p:nvSpPr>
        <p:spPr>
          <a:xfrm>
            <a:off x="457200" y="304800"/>
            <a:ext cx="7924800" cy="609600"/>
          </a:xfrm>
        </p:spPr>
        <p:txBody>
          <a:bodyPr/>
          <a:lstStyle>
            <a:lvl1pPr>
              <a:defRPr/>
            </a:lvl1pPr>
          </a:lstStyle>
          <a:p>
            <a:r>
              <a:rPr lang="en-US"/>
              <a:t>Click to edit Master title style</a:t>
            </a:r>
          </a:p>
        </p:txBody>
      </p:sp>
      <p:sp>
        <p:nvSpPr>
          <p:cNvPr id="7" name="Rectangle 11"/>
          <p:cNvSpPr>
            <a:spLocks noGrp="1" noChangeArrowheads="1"/>
          </p:cNvSpPr>
          <p:nvPr>
            <p:ph type="sldNum" sz="quarter" idx="10"/>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pitchFamily="34" charset="0"/>
              </a:defRPr>
            </a:lvl1pPr>
          </a:lstStyle>
          <a:p>
            <a:pPr>
              <a:defRPr/>
            </a:pPr>
            <a:fld id="{7F777793-065C-45E7-A29B-2AD6FE200739}" type="slidenum">
              <a:rPr lang="en-US"/>
              <a:pPr>
                <a:defRPr/>
              </a:pPr>
              <a:t>‹#›</a:t>
            </a:fld>
            <a:endParaRPr lang="en-US"/>
          </a:p>
        </p:txBody>
      </p:sp>
      <p:sp>
        <p:nvSpPr>
          <p:cNvPr id="8" name="Rectangle 12"/>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b="0">
                <a:solidFill>
                  <a:schemeClr val="tx1"/>
                </a:solidFill>
                <a:latin typeface="Arial" pitchFamily="34" charset="0"/>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04800"/>
            <a:ext cx="20574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Dissertation Defen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600200"/>
            <a:ext cx="37338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600200"/>
            <a:ext cx="37338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Dissertation Defense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auto">
          <a:xfrm>
            <a:off x="457200" y="5943600"/>
            <a:ext cx="8686800" cy="381000"/>
          </a:xfrm>
          <a:prstGeom prst="rect">
            <a:avLst/>
          </a:prstGeom>
          <a:solidFill>
            <a:srgbClr val="CFD58B"/>
          </a:solidFill>
          <a:ln w="9525">
            <a:noFill/>
            <a:miter lim="800000"/>
            <a:headEnd/>
            <a:tailEnd/>
          </a:ln>
          <a:effectLst/>
        </p:spPr>
        <p:txBody>
          <a:bodyPr wrap="none" anchor="ctr"/>
          <a:lstStyle/>
          <a:p>
            <a:pPr>
              <a:defRPr/>
            </a:pPr>
            <a:endParaRPr lang="en-US">
              <a:latin typeface="Arial" pitchFamily="34" charset="0"/>
            </a:endParaRPr>
          </a:p>
        </p:txBody>
      </p:sp>
      <p:sp>
        <p:nvSpPr>
          <p:cNvPr id="1040" name="Rectangle 16"/>
          <p:cNvSpPr>
            <a:spLocks noChangeArrowheads="1"/>
          </p:cNvSpPr>
          <p:nvPr/>
        </p:nvSpPr>
        <p:spPr bwMode="auto">
          <a:xfrm>
            <a:off x="457200" y="838200"/>
            <a:ext cx="8686800" cy="381000"/>
          </a:xfrm>
          <a:prstGeom prst="rect">
            <a:avLst/>
          </a:prstGeom>
          <a:solidFill>
            <a:srgbClr val="682069"/>
          </a:solidFill>
          <a:ln w="9525">
            <a:noFill/>
            <a:miter lim="800000"/>
            <a:headEnd/>
            <a:tailEnd/>
          </a:ln>
          <a:effectLst/>
        </p:spPr>
        <p:txBody>
          <a:bodyPr wrap="none" anchor="ctr"/>
          <a:lstStyle/>
          <a:p>
            <a:pPr>
              <a:defRPr/>
            </a:pPr>
            <a:endParaRPr lang="en-US">
              <a:latin typeface="Arial" pitchFamily="34" charset="0"/>
            </a:endParaRPr>
          </a:p>
        </p:txBody>
      </p:sp>
      <p:sp>
        <p:nvSpPr>
          <p:cNvPr id="1042" name="Rectangle 18"/>
          <p:cNvSpPr>
            <a:spLocks noChangeArrowheads="1"/>
          </p:cNvSpPr>
          <p:nvPr/>
        </p:nvSpPr>
        <p:spPr bwMode="auto">
          <a:xfrm>
            <a:off x="0" y="0"/>
            <a:ext cx="9144000" cy="1066800"/>
          </a:xfrm>
          <a:prstGeom prst="rect">
            <a:avLst/>
          </a:prstGeom>
          <a:solidFill>
            <a:srgbClr val="CFD58B"/>
          </a:solidFill>
          <a:ln w="9525">
            <a:noFill/>
            <a:miter lim="800000"/>
            <a:headEnd/>
            <a:tailEnd/>
          </a:ln>
          <a:effectLst/>
        </p:spPr>
        <p:txBody>
          <a:bodyPr wrap="none" anchor="ctr"/>
          <a:lstStyle/>
          <a:p>
            <a:pPr>
              <a:defRPr/>
            </a:pPr>
            <a:endParaRPr lang="en-US">
              <a:latin typeface="Arial" pitchFamily="34" charset="0"/>
            </a:endParaRPr>
          </a:p>
        </p:txBody>
      </p:sp>
      <p:sp>
        <p:nvSpPr>
          <p:cNvPr id="8197" name="Rectangle 2"/>
          <p:cNvSpPr>
            <a:spLocks noGrp="1" noChangeArrowheads="1"/>
          </p:cNvSpPr>
          <p:nvPr>
            <p:ph type="title"/>
          </p:nvPr>
        </p:nvSpPr>
        <p:spPr bwMode="auto">
          <a:xfrm>
            <a:off x="457200" y="304800"/>
            <a:ext cx="8229600" cy="609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8198" name="Rectangle 3"/>
          <p:cNvSpPr>
            <a:spLocks noGrp="1" noChangeArrowheads="1"/>
          </p:cNvSpPr>
          <p:nvPr>
            <p:ph type="body" idx="1"/>
          </p:nvPr>
        </p:nvSpPr>
        <p:spPr bwMode="auto">
          <a:xfrm>
            <a:off x="1066800" y="1600200"/>
            <a:ext cx="7620000" cy="40386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43"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4" r:id="rId12"/>
  </p:sldLayoutIdLst>
  <p:hf hdr="0" ftr="0" dt="0"/>
  <p:txStyles>
    <p:titleStyle>
      <a:lvl1pPr algn="l" rtl="0" eaLnBrk="0" fontAlgn="base" hangingPunct="0">
        <a:spcBef>
          <a:spcPct val="0"/>
        </a:spcBef>
        <a:spcAft>
          <a:spcPct val="0"/>
        </a:spcAft>
        <a:defRPr sz="3000">
          <a:solidFill>
            <a:srgbClr val="682069"/>
          </a:solidFill>
          <a:latin typeface="+mj-lt"/>
          <a:ea typeface="+mj-ea"/>
          <a:cs typeface="+mj-cs"/>
        </a:defRPr>
      </a:lvl1pPr>
      <a:lvl2pPr algn="l" rtl="0" eaLnBrk="0" fontAlgn="base" hangingPunct="0">
        <a:spcBef>
          <a:spcPct val="0"/>
        </a:spcBef>
        <a:spcAft>
          <a:spcPct val="0"/>
        </a:spcAft>
        <a:defRPr sz="3000">
          <a:solidFill>
            <a:srgbClr val="682069"/>
          </a:solidFill>
          <a:latin typeface="Arial" pitchFamily="34" charset="0"/>
        </a:defRPr>
      </a:lvl2pPr>
      <a:lvl3pPr algn="l" rtl="0" eaLnBrk="0" fontAlgn="base" hangingPunct="0">
        <a:spcBef>
          <a:spcPct val="0"/>
        </a:spcBef>
        <a:spcAft>
          <a:spcPct val="0"/>
        </a:spcAft>
        <a:defRPr sz="3000">
          <a:solidFill>
            <a:srgbClr val="682069"/>
          </a:solidFill>
          <a:latin typeface="Arial" pitchFamily="34" charset="0"/>
        </a:defRPr>
      </a:lvl3pPr>
      <a:lvl4pPr algn="l" rtl="0" eaLnBrk="0" fontAlgn="base" hangingPunct="0">
        <a:spcBef>
          <a:spcPct val="0"/>
        </a:spcBef>
        <a:spcAft>
          <a:spcPct val="0"/>
        </a:spcAft>
        <a:defRPr sz="3000">
          <a:solidFill>
            <a:srgbClr val="682069"/>
          </a:solidFill>
          <a:latin typeface="Arial" pitchFamily="34" charset="0"/>
        </a:defRPr>
      </a:lvl4pPr>
      <a:lvl5pPr algn="l" rtl="0" eaLnBrk="0" fontAlgn="base" hangingPunct="0">
        <a:spcBef>
          <a:spcPct val="0"/>
        </a:spcBef>
        <a:spcAft>
          <a:spcPct val="0"/>
        </a:spcAft>
        <a:defRPr sz="3000">
          <a:solidFill>
            <a:srgbClr val="682069"/>
          </a:solidFill>
          <a:latin typeface="Arial" pitchFamily="34" charset="0"/>
        </a:defRPr>
      </a:lvl5pPr>
      <a:lvl6pPr marL="457200" algn="l" rtl="0" fontAlgn="base">
        <a:spcBef>
          <a:spcPct val="0"/>
        </a:spcBef>
        <a:spcAft>
          <a:spcPct val="0"/>
        </a:spcAft>
        <a:defRPr sz="3000">
          <a:solidFill>
            <a:srgbClr val="682069"/>
          </a:solidFill>
          <a:latin typeface="Arial" pitchFamily="34" charset="0"/>
        </a:defRPr>
      </a:lvl6pPr>
      <a:lvl7pPr marL="914400" algn="l" rtl="0" fontAlgn="base">
        <a:spcBef>
          <a:spcPct val="0"/>
        </a:spcBef>
        <a:spcAft>
          <a:spcPct val="0"/>
        </a:spcAft>
        <a:defRPr sz="3000">
          <a:solidFill>
            <a:srgbClr val="682069"/>
          </a:solidFill>
          <a:latin typeface="Arial" pitchFamily="34" charset="0"/>
        </a:defRPr>
      </a:lvl7pPr>
      <a:lvl8pPr marL="1371600" algn="l" rtl="0" fontAlgn="base">
        <a:spcBef>
          <a:spcPct val="0"/>
        </a:spcBef>
        <a:spcAft>
          <a:spcPct val="0"/>
        </a:spcAft>
        <a:defRPr sz="3000">
          <a:solidFill>
            <a:srgbClr val="682069"/>
          </a:solidFill>
          <a:latin typeface="Arial" pitchFamily="34" charset="0"/>
        </a:defRPr>
      </a:lvl8pPr>
      <a:lvl9pPr marL="1828800" algn="l" rtl="0" fontAlgn="base">
        <a:spcBef>
          <a:spcPct val="0"/>
        </a:spcBef>
        <a:spcAft>
          <a:spcPct val="0"/>
        </a:spcAft>
        <a:defRPr sz="3000">
          <a:solidFill>
            <a:srgbClr val="682069"/>
          </a:solidFill>
          <a:latin typeface="Arial" pitchFamily="34" charset="0"/>
        </a:defRPr>
      </a:lvl9pPr>
    </p:titleStyle>
    <p:bodyStyle>
      <a:lvl1pPr marL="342900" indent="-342900" algn="l" rtl="0" eaLnBrk="0" fontAlgn="base" hangingPunct="0">
        <a:spcBef>
          <a:spcPct val="20000"/>
        </a:spcBef>
        <a:spcAft>
          <a:spcPct val="0"/>
        </a:spcAft>
        <a:buChar char="•"/>
        <a:defRPr sz="2400">
          <a:solidFill>
            <a:srgbClr val="682069"/>
          </a:solidFill>
          <a:latin typeface="+mn-lt"/>
          <a:ea typeface="+mn-ea"/>
          <a:cs typeface="+mn-cs"/>
        </a:defRPr>
      </a:lvl1pPr>
      <a:lvl2pPr marL="742950" indent="-285750" algn="l" rtl="0" eaLnBrk="0" fontAlgn="base" hangingPunct="0">
        <a:spcBef>
          <a:spcPct val="20000"/>
        </a:spcBef>
        <a:spcAft>
          <a:spcPct val="0"/>
        </a:spcAft>
        <a:buChar char="–"/>
        <a:defRPr sz="2000">
          <a:solidFill>
            <a:srgbClr val="682069"/>
          </a:solidFill>
          <a:latin typeface="+mn-lt"/>
        </a:defRPr>
      </a:lvl2pPr>
      <a:lvl3pPr marL="1143000" indent="-228600" algn="l" rtl="0" eaLnBrk="0" fontAlgn="base" hangingPunct="0">
        <a:spcBef>
          <a:spcPct val="20000"/>
        </a:spcBef>
        <a:spcAft>
          <a:spcPct val="0"/>
        </a:spcAft>
        <a:buChar char="•"/>
        <a:defRPr sz="2400">
          <a:solidFill>
            <a:srgbClr val="682069"/>
          </a:solidFill>
          <a:latin typeface="+mn-lt"/>
        </a:defRPr>
      </a:lvl3pPr>
      <a:lvl4pPr marL="1600200" indent="-228600" algn="l" rtl="0" eaLnBrk="0" fontAlgn="base" hangingPunct="0">
        <a:spcBef>
          <a:spcPct val="20000"/>
        </a:spcBef>
        <a:spcAft>
          <a:spcPct val="0"/>
        </a:spcAft>
        <a:buChar char="–"/>
        <a:defRPr sz="1600">
          <a:solidFill>
            <a:srgbClr val="682069"/>
          </a:solidFill>
          <a:latin typeface="+mn-lt"/>
        </a:defRPr>
      </a:lvl4pPr>
      <a:lvl5pPr marL="2057400" indent="-228600" algn="l" rtl="0" eaLnBrk="0" fontAlgn="base" hangingPunct="0">
        <a:spcBef>
          <a:spcPct val="20000"/>
        </a:spcBef>
        <a:spcAft>
          <a:spcPct val="0"/>
        </a:spcAft>
        <a:buChar char="»"/>
        <a:defRPr sz="1600">
          <a:solidFill>
            <a:srgbClr val="682069"/>
          </a:solidFill>
          <a:latin typeface="+mn-lt"/>
        </a:defRPr>
      </a:lvl5pPr>
      <a:lvl6pPr marL="2514600" indent="-228600" algn="l" rtl="0" fontAlgn="base">
        <a:spcBef>
          <a:spcPct val="20000"/>
        </a:spcBef>
        <a:spcAft>
          <a:spcPct val="0"/>
        </a:spcAft>
        <a:buChar char="»"/>
        <a:defRPr sz="1600">
          <a:solidFill>
            <a:srgbClr val="682069"/>
          </a:solidFill>
          <a:latin typeface="+mn-lt"/>
        </a:defRPr>
      </a:lvl6pPr>
      <a:lvl7pPr marL="2971800" indent="-228600" algn="l" rtl="0" fontAlgn="base">
        <a:spcBef>
          <a:spcPct val="20000"/>
        </a:spcBef>
        <a:spcAft>
          <a:spcPct val="0"/>
        </a:spcAft>
        <a:buChar char="»"/>
        <a:defRPr sz="1600">
          <a:solidFill>
            <a:srgbClr val="682069"/>
          </a:solidFill>
          <a:latin typeface="+mn-lt"/>
        </a:defRPr>
      </a:lvl7pPr>
      <a:lvl8pPr marL="3429000" indent="-228600" algn="l" rtl="0" fontAlgn="base">
        <a:spcBef>
          <a:spcPct val="20000"/>
        </a:spcBef>
        <a:spcAft>
          <a:spcPct val="0"/>
        </a:spcAft>
        <a:buChar char="»"/>
        <a:defRPr sz="1600">
          <a:solidFill>
            <a:srgbClr val="682069"/>
          </a:solidFill>
          <a:latin typeface="+mn-lt"/>
        </a:defRPr>
      </a:lvl8pPr>
      <a:lvl9pPr marL="3886200" indent="-228600" algn="l" rtl="0" fontAlgn="base">
        <a:spcBef>
          <a:spcPct val="20000"/>
        </a:spcBef>
        <a:spcAft>
          <a:spcPct val="0"/>
        </a:spcAft>
        <a:buChar char="»"/>
        <a:defRPr sz="1600">
          <a:solidFill>
            <a:srgbClr val="68206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20.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2.bin"/><Relationship Id="rId5" Type="http://schemas.openxmlformats.org/officeDocument/2006/relationships/package" Target="../embeddings/Microsoft_Office_Word_Document2.docx"/><Relationship Id="rId4" Type="http://schemas.openxmlformats.org/officeDocument/2006/relationships/oleObject" Target="../embeddings/oleObject1.bin"/><Relationship Id="rId9"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21.xml"/><Relationship Id="rId7"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package" Target="../embeddings/Microsoft_Office_Word_Document3.docx"/><Relationship Id="rId4" Type="http://schemas.openxmlformats.org/officeDocument/2006/relationships/oleObject" Target="../embeddings/oleObject5.bin"/><Relationship Id="rId9" Type="http://schemas.openxmlformats.org/officeDocument/2006/relationships/oleObject" Target="../embeddings/oleObject8.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package" Target="../embeddings/Microsoft_Office_Word_Document4.docx"/></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package" Target="../embeddings/Microsoft_Office_Word_Document5.docx"/></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ms.gov/Medicare/Medicare-Fee-for-Service-Payment/HospitalOutpatientPPS/downloads/CMS1506P.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ihe.ca/documents/2011%2002%2023%20IHE%20Disruptive%20Innovations%20Paper%20FINAL.pdf"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Document1.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subTitle" idx="1"/>
          </p:nvPr>
        </p:nvSpPr>
        <p:spPr>
          <a:xfrm>
            <a:off x="533400" y="1295400"/>
            <a:ext cx="8077200" cy="4648200"/>
          </a:xfrm>
        </p:spPr>
        <p:txBody>
          <a:bodyPr/>
          <a:lstStyle/>
          <a:p>
            <a:pPr algn="ctr" eaLnBrk="1" hangingPunct="1"/>
            <a:r>
              <a:rPr lang="en-US" sz="3000" b="1" i="1" dirty="0" smtClean="0">
                <a:latin typeface="Times New Roman" pitchFamily="18" charset="0"/>
                <a:cs typeface="Times New Roman" pitchFamily="18" charset="0"/>
              </a:rPr>
              <a:t>Disruptive Innovation and Public Policy Reforms in Health Care: </a:t>
            </a:r>
          </a:p>
          <a:p>
            <a:pPr algn="ctr" eaLnBrk="1" hangingPunct="1"/>
            <a:r>
              <a:rPr lang="en-US" sz="3000" b="1" i="1" dirty="0" smtClean="0">
                <a:latin typeface="Times New Roman" pitchFamily="18" charset="0"/>
                <a:cs typeface="Times New Roman" pitchFamily="18" charset="0"/>
              </a:rPr>
              <a:t>The Cases of Laparoscopic </a:t>
            </a:r>
            <a:endParaRPr lang="en-US" sz="3000" b="1" i="1" dirty="0" smtClean="0">
              <a:latin typeface="Times New Roman" pitchFamily="18" charset="0"/>
              <a:cs typeface="Times New Roman" pitchFamily="18" charset="0"/>
            </a:endParaRPr>
          </a:p>
          <a:p>
            <a:pPr algn="ctr" eaLnBrk="1" hangingPunct="1"/>
            <a:r>
              <a:rPr lang="en-US" sz="3000" b="1" i="1" dirty="0" smtClean="0">
                <a:latin typeface="Times New Roman" pitchFamily="18" charset="0"/>
                <a:cs typeface="Times New Roman" pitchFamily="18" charset="0"/>
              </a:rPr>
              <a:t>Appendectomy </a:t>
            </a:r>
            <a:r>
              <a:rPr lang="en-US" sz="3000" b="1" i="1" dirty="0" smtClean="0">
                <a:latin typeface="Times New Roman" pitchFamily="18" charset="0"/>
                <a:cs typeface="Times New Roman" pitchFamily="18" charset="0"/>
              </a:rPr>
              <a:t>and </a:t>
            </a:r>
            <a:r>
              <a:rPr lang="en-US" sz="3000" b="1" i="1" dirty="0" err="1" smtClean="0">
                <a:latin typeface="Times New Roman" pitchFamily="18" charset="0"/>
                <a:cs typeface="Times New Roman" pitchFamily="18" charset="0"/>
              </a:rPr>
              <a:t>Cholecystectomy</a:t>
            </a:r>
            <a:endParaRPr lang="en-US" sz="3000" b="1" i="1" dirty="0" smtClean="0">
              <a:latin typeface="Times New Roman" pitchFamily="18" charset="0"/>
              <a:cs typeface="Times New Roman" pitchFamily="18" charset="0"/>
            </a:endParaRPr>
          </a:p>
          <a:p>
            <a:pPr algn="ctr" eaLnBrk="1" hangingPunct="1"/>
            <a:endParaRPr lang="en-US" sz="800" dirty="0" smtClean="0"/>
          </a:p>
          <a:p>
            <a:pPr algn="ctr" eaLnBrk="1" hangingPunct="1"/>
            <a:r>
              <a:rPr lang="en-US" dirty="0" smtClean="0"/>
              <a:t>D</a:t>
            </a:r>
            <a:r>
              <a:rPr lang="en-US" dirty="0" smtClean="0"/>
              <a:t>. </a:t>
            </a:r>
            <a:r>
              <a:rPr lang="en-US" dirty="0" err="1" smtClean="0"/>
              <a:t>Pulane</a:t>
            </a:r>
            <a:r>
              <a:rPr lang="en-US" dirty="0" smtClean="0"/>
              <a:t> Lucas, MBA, PhD</a:t>
            </a:r>
          </a:p>
          <a:p>
            <a:pPr algn="ctr" eaLnBrk="1" hangingPunct="1"/>
            <a:r>
              <a:rPr lang="en-US" dirty="0" smtClean="0"/>
              <a:t>dlucas@reynolds.edu</a:t>
            </a:r>
          </a:p>
          <a:p>
            <a:pPr algn="ctr" eaLnBrk="1" hangingPunct="1"/>
            <a:endParaRPr lang="en-US" sz="1100" dirty="0" smtClean="0"/>
          </a:p>
          <a:p>
            <a:pPr algn="ctr" eaLnBrk="1" hangingPunct="1"/>
            <a:r>
              <a:rPr lang="en-US" dirty="0" smtClean="0"/>
              <a:t>Friday</a:t>
            </a:r>
            <a:r>
              <a:rPr lang="en-US" dirty="0" smtClean="0"/>
              <a:t>, April 1, 2016</a:t>
            </a:r>
          </a:p>
          <a:p>
            <a:pPr algn="ctr" eaLnBrk="1" hangingPunct="1"/>
            <a:endParaRPr lang="en-US" dirty="0" smtClean="0"/>
          </a:p>
          <a:p>
            <a:pPr algn="ctr" eaLnBrk="1" hangingPunct="1"/>
            <a:endParaRPr lang="en-US" dirty="0" smtClean="0"/>
          </a:p>
        </p:txBody>
      </p:sp>
      <p:sp>
        <p:nvSpPr>
          <p:cNvPr id="10243" name="Rectangle 2"/>
          <p:cNvSpPr>
            <a:spLocks noGrp="1" noChangeArrowheads="1"/>
          </p:cNvSpPr>
          <p:nvPr>
            <p:ph type="ctrTitle"/>
          </p:nvPr>
        </p:nvSpPr>
        <p:spPr/>
        <p:txBody>
          <a:bodyPr/>
          <a:lstStyle/>
          <a:p>
            <a:pPr algn="ctr" eaLnBrk="1" hangingPunct="1"/>
            <a:r>
              <a:rPr lang="en-US" sz="3200" dirty="0" smtClean="0"/>
              <a:t>Reynolds 10</a:t>
            </a:r>
            <a:r>
              <a:rPr lang="en-US" sz="3200" baseline="30000" dirty="0" smtClean="0"/>
              <a:t>th</a:t>
            </a:r>
            <a:r>
              <a:rPr lang="en-US" sz="3200" dirty="0" smtClean="0"/>
              <a:t> Annual Faculty Symposium</a:t>
            </a:r>
            <a:br>
              <a:rPr lang="en-US" sz="3200" dirty="0" smtClean="0"/>
            </a:br>
            <a:r>
              <a:rPr lang="en-US" sz="3200" dirty="0" smtClean="0"/>
              <a:t/>
            </a:r>
            <a:br>
              <a:rPr lang="en-US" sz="3200" dirty="0" smtClean="0"/>
            </a:br>
            <a:endParaRPr lang="en-US" sz="3200" b="1" dirty="0" smtClean="0">
              <a:solidFill>
                <a:schemeClr val="tx2"/>
              </a:solidFill>
            </a:endParaRPr>
          </a:p>
        </p:txBody>
      </p:sp>
      <p:pic>
        <p:nvPicPr>
          <p:cNvPr id="185345" name="Picture 1"/>
          <p:cNvPicPr>
            <a:picLocks noChangeAspect="1" noChangeArrowheads="1"/>
          </p:cNvPicPr>
          <p:nvPr/>
        </p:nvPicPr>
        <p:blipFill>
          <a:blip r:embed="rId3" cstate="print"/>
          <a:srcRect/>
          <a:stretch>
            <a:fillRect/>
          </a:stretch>
        </p:blipFill>
        <p:spPr bwMode="auto">
          <a:xfrm>
            <a:off x="3429000" y="5048530"/>
            <a:ext cx="2076450" cy="867729"/>
          </a:xfrm>
          <a:prstGeom prst="rect">
            <a:avLst/>
          </a:prstGeom>
          <a:noFill/>
          <a:ln w="9525">
            <a:noFill/>
            <a:miter lim="800000"/>
            <a:headEnd/>
            <a:tailEnd/>
          </a:ln>
        </p:spPr>
      </p:pic>
      <p:sp>
        <p:nvSpPr>
          <p:cNvPr id="7"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1</a:t>
            </a:fld>
            <a:endParaRPr lang="en-US" sz="14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28600"/>
            <a:ext cx="8229600" cy="685800"/>
          </a:xfrm>
        </p:spPr>
        <p:txBody>
          <a:bodyPr/>
          <a:lstStyle/>
          <a:p>
            <a:pPr algn="ctr" eaLnBrk="1" hangingPunct="1"/>
            <a:r>
              <a:rPr lang="en-US" sz="3200" b="1" dirty="0" smtClean="0"/>
              <a:t>Methodology: Scope of Study</a:t>
            </a:r>
          </a:p>
        </p:txBody>
      </p:sp>
      <p:sp>
        <p:nvSpPr>
          <p:cNvPr id="6" name="Content Placeholder 2"/>
          <p:cNvSpPr>
            <a:spLocks noGrp="1"/>
          </p:cNvSpPr>
          <p:nvPr>
            <p:ph idx="1"/>
          </p:nvPr>
        </p:nvSpPr>
        <p:spPr>
          <a:xfrm>
            <a:off x="762000" y="1447800"/>
            <a:ext cx="7924800" cy="4343400"/>
          </a:xfrm>
        </p:spPr>
        <p:txBody>
          <a:bodyPr/>
          <a:lstStyle/>
          <a:p>
            <a:endParaRPr lang="en-US" sz="2800" dirty="0" smtClean="0"/>
          </a:p>
          <a:p>
            <a:endParaRPr lang="en-US" dirty="0" smtClean="0"/>
          </a:p>
        </p:txBody>
      </p:sp>
      <p:sp>
        <p:nvSpPr>
          <p:cNvPr id="9" name="Content Placeholder 2"/>
          <p:cNvSpPr txBox="1">
            <a:spLocks/>
          </p:cNvSpPr>
          <p:nvPr/>
        </p:nvSpPr>
        <p:spPr bwMode="auto">
          <a:xfrm>
            <a:off x="838200" y="1371600"/>
            <a:ext cx="7848600" cy="4572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342900" marR="0" lvl="0" indent="-342900" algn="l" defTabSz="914400" rtl="0" eaLnBrk="0" fontAlgn="base" latinLnBrk="0" hangingPunct="0">
              <a:lnSpc>
                <a:spcPct val="100000"/>
              </a:lnSpc>
              <a:spcBef>
                <a:spcPts val="600"/>
              </a:spcBef>
              <a:spcAft>
                <a:spcPts val="600"/>
              </a:spcAft>
              <a:buClrTx/>
              <a:buSzTx/>
              <a:buFontTx/>
              <a:buChar char="•"/>
              <a:tabLst/>
              <a:defRPr/>
            </a:pPr>
            <a:r>
              <a:rPr kumimoji="0" lang="en-US" sz="3000" b="0" i="0" u="none" strike="noStrike" kern="0" cap="none" spc="0" normalizeH="0" baseline="0" noProof="0" dirty="0" smtClean="0">
                <a:ln>
                  <a:noFill/>
                </a:ln>
                <a:solidFill>
                  <a:srgbClr val="682069"/>
                </a:solidFill>
                <a:effectLst/>
                <a:uLnTx/>
                <a:uFillTx/>
                <a:latin typeface="+mn-lt"/>
                <a:ea typeface="+mn-ea"/>
                <a:cs typeface="+mn-cs"/>
              </a:rPr>
              <a:t>Medical Facilities: ASCs and ACGHs</a:t>
            </a:r>
          </a:p>
          <a:p>
            <a:pPr marL="342900" lvl="0" indent="-342900" eaLnBrk="0" hangingPunct="0">
              <a:spcBef>
                <a:spcPts val="600"/>
              </a:spcBef>
              <a:spcAft>
                <a:spcPts val="600"/>
              </a:spcAft>
              <a:buFontTx/>
              <a:buChar char="•"/>
              <a:defRPr/>
            </a:pPr>
            <a:r>
              <a:rPr kumimoji="0" lang="en-US" sz="3000" b="0" i="0" u="none" strike="noStrike" kern="0" cap="none" spc="0" normalizeH="0" baseline="0" noProof="0" dirty="0" smtClean="0">
                <a:ln>
                  <a:noFill/>
                </a:ln>
                <a:solidFill>
                  <a:srgbClr val="682069"/>
                </a:solidFill>
                <a:effectLst/>
                <a:uLnTx/>
                <a:uFillTx/>
                <a:latin typeface="+mn-lt"/>
                <a:ea typeface="+mn-ea"/>
                <a:cs typeface="+mn-cs"/>
              </a:rPr>
              <a:t>Surgery Type: Appendectomy and  </a:t>
            </a:r>
            <a:r>
              <a:rPr kumimoji="0" lang="en-US" sz="3000" b="0" i="0" u="none" strike="noStrike" kern="0" cap="none" spc="0" normalizeH="0" baseline="0" noProof="0" dirty="0" err="1" smtClean="0">
                <a:ln>
                  <a:noFill/>
                </a:ln>
                <a:solidFill>
                  <a:srgbClr val="682069"/>
                </a:solidFill>
                <a:effectLst/>
                <a:uLnTx/>
                <a:uFillTx/>
                <a:latin typeface="+mn-lt"/>
                <a:ea typeface="+mn-ea"/>
                <a:cs typeface="+mn-cs"/>
              </a:rPr>
              <a:t>Cholecystectomy</a:t>
            </a:r>
            <a:endParaRPr kumimoji="0" lang="en-US" sz="3000" b="0" i="0" u="none" strike="noStrike" kern="0" cap="none" spc="0" normalizeH="0" baseline="0" noProof="0" dirty="0" smtClean="0">
              <a:ln>
                <a:noFill/>
              </a:ln>
              <a:solidFill>
                <a:srgbClr val="682069"/>
              </a:solidFill>
              <a:effectLst/>
              <a:uLnTx/>
              <a:uFillTx/>
              <a:latin typeface="+mn-lt"/>
              <a:ea typeface="+mn-ea"/>
              <a:cs typeface="+mn-cs"/>
            </a:endParaRPr>
          </a:p>
          <a:p>
            <a:pPr marL="342900" lvl="0" indent="-342900" eaLnBrk="0" hangingPunct="0">
              <a:spcBef>
                <a:spcPts val="600"/>
              </a:spcBef>
              <a:spcAft>
                <a:spcPts val="600"/>
              </a:spcAft>
              <a:buFontTx/>
              <a:buChar char="•"/>
              <a:defRPr/>
            </a:pPr>
            <a:r>
              <a:rPr kumimoji="0" lang="en-US" sz="3000" b="0" i="0" u="none" strike="noStrike" kern="0" cap="none" spc="0" normalizeH="0" baseline="0" noProof="0" dirty="0" smtClean="0">
                <a:ln>
                  <a:noFill/>
                </a:ln>
                <a:solidFill>
                  <a:srgbClr val="682069"/>
                </a:solidFill>
                <a:effectLst/>
                <a:uLnTx/>
                <a:uFillTx/>
                <a:latin typeface="+mn-lt"/>
                <a:ea typeface="+mn-ea"/>
                <a:cs typeface="+mn-cs"/>
              </a:rPr>
              <a:t>Surgical </a:t>
            </a:r>
            <a:r>
              <a:rPr lang="en-US" b="0" kern="0" dirty="0" smtClean="0"/>
              <a:t>Procedures</a:t>
            </a:r>
            <a:r>
              <a:rPr kumimoji="0" lang="en-US" sz="3000" b="0" i="0" u="none" strike="noStrike" kern="0" cap="none" spc="0" normalizeH="0" baseline="0" noProof="0" dirty="0" smtClean="0">
                <a:ln>
                  <a:noFill/>
                </a:ln>
                <a:solidFill>
                  <a:srgbClr val="682069"/>
                </a:solidFill>
                <a:effectLst/>
                <a:uLnTx/>
                <a:uFillTx/>
                <a:latin typeface="+mn-lt"/>
                <a:ea typeface="+mn-ea"/>
                <a:cs typeface="+mn-cs"/>
              </a:rPr>
              <a:t>: </a:t>
            </a:r>
            <a:r>
              <a:rPr lang="en-US" b="0" kern="0" dirty="0" smtClean="0"/>
              <a:t>Laparoscopic </a:t>
            </a:r>
            <a:endParaRPr kumimoji="0" lang="en-US" sz="3000" b="0" i="0" u="none" strike="noStrike" kern="0" cap="none" spc="0" normalizeH="0" baseline="0" noProof="0" dirty="0" smtClean="0">
              <a:ln>
                <a:noFill/>
              </a:ln>
              <a:solidFill>
                <a:srgbClr val="682069"/>
              </a:solidFill>
              <a:effectLst/>
              <a:uLnTx/>
              <a:uFillTx/>
              <a:latin typeface="+mn-lt"/>
              <a:ea typeface="+mn-ea"/>
              <a:cs typeface="+mn-cs"/>
            </a:endParaRPr>
          </a:p>
          <a:p>
            <a:pPr marL="342900" marR="0" lvl="0" indent="-342900" algn="l" defTabSz="914400" rtl="0" eaLnBrk="0" fontAlgn="base" latinLnBrk="0" hangingPunct="0">
              <a:lnSpc>
                <a:spcPct val="100000"/>
              </a:lnSpc>
              <a:spcBef>
                <a:spcPts val="600"/>
              </a:spcBef>
              <a:spcAft>
                <a:spcPts val="600"/>
              </a:spcAft>
              <a:buClrTx/>
              <a:buSzTx/>
              <a:buFontTx/>
              <a:buChar char="•"/>
              <a:tabLst/>
              <a:defRPr/>
            </a:pPr>
            <a:r>
              <a:rPr kumimoji="0" lang="en-US" sz="3000" b="0" i="0" u="none" strike="noStrike" kern="0" cap="none" spc="0" normalizeH="0" baseline="0" noProof="0" dirty="0" smtClean="0">
                <a:ln>
                  <a:noFill/>
                </a:ln>
                <a:solidFill>
                  <a:srgbClr val="682069"/>
                </a:solidFill>
                <a:effectLst/>
                <a:uLnTx/>
                <a:uFillTx/>
                <a:latin typeface="+mn-lt"/>
                <a:ea typeface="+mn-ea"/>
                <a:cs typeface="+mn-cs"/>
              </a:rPr>
              <a:t>Surgical Settings: Ambulatory</a:t>
            </a:r>
          </a:p>
          <a:p>
            <a:pPr marL="342900" marR="0" lvl="0" indent="-342900" algn="l" defTabSz="914400" rtl="0" eaLnBrk="0" fontAlgn="base" latinLnBrk="0" hangingPunct="0">
              <a:lnSpc>
                <a:spcPct val="100000"/>
              </a:lnSpc>
              <a:spcBef>
                <a:spcPts val="600"/>
              </a:spcBef>
              <a:spcAft>
                <a:spcPts val="600"/>
              </a:spcAft>
              <a:buClrTx/>
              <a:buSzTx/>
              <a:buFontTx/>
              <a:buChar char="•"/>
              <a:tabLst/>
              <a:defRPr/>
            </a:pPr>
            <a:r>
              <a:rPr kumimoji="0" lang="en-US" sz="3000" b="0" i="0" u="none" strike="noStrike" kern="0" cap="none" spc="0" normalizeH="0" baseline="0" noProof="0" dirty="0" smtClean="0">
                <a:ln>
                  <a:noFill/>
                </a:ln>
                <a:solidFill>
                  <a:srgbClr val="682069"/>
                </a:solidFill>
                <a:effectLst/>
                <a:uLnTx/>
                <a:uFillTx/>
                <a:latin typeface="+mn-lt"/>
                <a:ea typeface="+mn-ea"/>
                <a:cs typeface="+mn-cs"/>
              </a:rPr>
              <a:t>States: Florida and Wisconsin</a:t>
            </a:r>
          </a:p>
          <a:p>
            <a:pPr marL="342900" marR="0" lvl="0" indent="-342900" algn="l" defTabSz="914400" rtl="0" eaLnBrk="0" fontAlgn="base" latinLnBrk="0" hangingPunct="0">
              <a:lnSpc>
                <a:spcPct val="100000"/>
              </a:lnSpc>
              <a:spcBef>
                <a:spcPts val="600"/>
              </a:spcBef>
              <a:spcAft>
                <a:spcPts val="600"/>
              </a:spcAft>
              <a:buClrTx/>
              <a:buSzTx/>
              <a:buFontTx/>
              <a:buChar char="•"/>
              <a:tabLst/>
              <a:defRPr/>
            </a:pPr>
            <a:r>
              <a:rPr kumimoji="0" lang="en-US" sz="3000" b="0" i="0" u="none" strike="noStrike" kern="0" cap="none" spc="0" normalizeH="0" baseline="0" noProof="0" dirty="0" smtClean="0">
                <a:ln>
                  <a:noFill/>
                </a:ln>
                <a:solidFill>
                  <a:srgbClr val="682069"/>
                </a:solidFill>
                <a:effectLst/>
                <a:uLnTx/>
                <a:uFillTx/>
                <a:latin typeface="+mn-lt"/>
                <a:ea typeface="+mn-ea"/>
                <a:cs typeface="+mn-cs"/>
              </a:rPr>
              <a:t>Years: 2004 and 2009</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0" i="0" u="none" strike="noStrike" kern="0" cap="none" spc="0" normalizeH="0" baseline="0" noProof="0" dirty="0">
              <a:ln>
                <a:noFill/>
              </a:ln>
              <a:solidFill>
                <a:srgbClr val="682069"/>
              </a:solidFill>
              <a:effectLst/>
              <a:uLnTx/>
              <a:uFillTx/>
              <a:latin typeface="+mn-lt"/>
              <a:ea typeface="+mn-ea"/>
              <a:cs typeface="+mn-cs"/>
            </a:endParaRPr>
          </a:p>
        </p:txBody>
      </p:sp>
      <p:sp>
        <p:nvSpPr>
          <p:cNvPr id="7"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10</a:t>
            </a:fld>
            <a:endParaRPr lang="en-US" sz="1400" b="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hangingPunct="1"/>
            <a:r>
              <a:rPr lang="en-US" dirty="0" smtClean="0"/>
              <a:t> </a:t>
            </a:r>
            <a:r>
              <a:rPr lang="en-US" sz="3200" b="1" dirty="0" smtClean="0"/>
              <a:t>Methodology: Hypotheses</a:t>
            </a:r>
            <a:endParaRPr lang="en-US" sz="3200" dirty="0" smtClean="0"/>
          </a:p>
        </p:txBody>
      </p:sp>
      <p:sp>
        <p:nvSpPr>
          <p:cNvPr id="6" name="Content Placeholder 2"/>
          <p:cNvSpPr>
            <a:spLocks noGrp="1"/>
          </p:cNvSpPr>
          <p:nvPr>
            <p:ph idx="1"/>
          </p:nvPr>
        </p:nvSpPr>
        <p:spPr>
          <a:xfrm>
            <a:off x="685800" y="1447800"/>
            <a:ext cx="8153400" cy="4572000"/>
          </a:xfrm>
        </p:spPr>
        <p:txBody>
          <a:bodyPr/>
          <a:lstStyle/>
          <a:p>
            <a:pPr lvl="0"/>
            <a:r>
              <a:rPr lang="en-US" sz="3200" i="1" kern="1200" dirty="0" smtClean="0">
                <a:latin typeface="Arial" pitchFamily="34" charset="0"/>
              </a:rPr>
              <a:t>Hypothesis A</a:t>
            </a:r>
            <a:r>
              <a:rPr lang="en-US" sz="3200" kern="1200" dirty="0" smtClean="0">
                <a:latin typeface="Arial" pitchFamily="34" charset="0"/>
              </a:rPr>
              <a:t>: Compared to ACGHs, ASCs will experience a larger percentage increase in the number of ALC performed in 2009 compared to 2004.</a:t>
            </a:r>
          </a:p>
          <a:p>
            <a:pPr lvl="0">
              <a:spcBef>
                <a:spcPts val="0"/>
              </a:spcBef>
            </a:pPr>
            <a:endParaRPr lang="en-US" sz="3200" kern="1200" dirty="0" smtClean="0">
              <a:latin typeface="Arial" pitchFamily="34" charset="0"/>
            </a:endParaRPr>
          </a:p>
          <a:p>
            <a:pPr lvl="0"/>
            <a:r>
              <a:rPr lang="en-US" sz="3200" i="1" kern="1200" dirty="0" smtClean="0">
                <a:latin typeface="Arial" pitchFamily="34" charset="0"/>
              </a:rPr>
              <a:t>Hypothesis B</a:t>
            </a:r>
            <a:r>
              <a:rPr lang="en-US" sz="3200" kern="1200" dirty="0" smtClean="0">
                <a:latin typeface="Arial" pitchFamily="34" charset="0"/>
              </a:rPr>
              <a:t>: Compared to ACGHs, ASCs will experience a larger percentage increase in the number of ALA performed in 2009 compared to 2004.</a:t>
            </a:r>
          </a:p>
          <a:p>
            <a:endParaRPr lang="en-US" sz="2000" dirty="0" smtClean="0">
              <a:latin typeface="Arial" charset="0"/>
            </a:endParaRPr>
          </a:p>
        </p:txBody>
      </p:sp>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11</a:t>
            </a:fld>
            <a:endParaRPr lang="en-US" sz="14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hangingPunct="1"/>
            <a:r>
              <a:rPr lang="en-US" b="1" dirty="0" smtClean="0"/>
              <a:t>Methodology: Data and Data Sources</a:t>
            </a:r>
            <a:endParaRPr lang="en-US" dirty="0" smtClean="0"/>
          </a:p>
        </p:txBody>
      </p:sp>
      <p:sp>
        <p:nvSpPr>
          <p:cNvPr id="6" name="Content Placeholder 2"/>
          <p:cNvSpPr>
            <a:spLocks noGrp="1"/>
          </p:cNvSpPr>
          <p:nvPr>
            <p:ph idx="1"/>
          </p:nvPr>
        </p:nvSpPr>
        <p:spPr>
          <a:xfrm>
            <a:off x="914400" y="1524000"/>
            <a:ext cx="7620000" cy="4038600"/>
          </a:xfrm>
        </p:spPr>
        <p:txBody>
          <a:bodyPr/>
          <a:lstStyle/>
          <a:p>
            <a:pPr>
              <a:lnSpc>
                <a:spcPct val="150000"/>
              </a:lnSpc>
            </a:pPr>
            <a:r>
              <a:rPr lang="en-US" sz="3200" dirty="0" err="1" smtClean="0"/>
              <a:t>Intellimed</a:t>
            </a:r>
            <a:r>
              <a:rPr lang="en-US" sz="3200" dirty="0" smtClean="0"/>
              <a:t> International, Inc.</a:t>
            </a:r>
          </a:p>
          <a:p>
            <a:pPr>
              <a:lnSpc>
                <a:spcPct val="150000"/>
              </a:lnSpc>
            </a:pPr>
            <a:r>
              <a:rPr lang="en-US" sz="3200" dirty="0" smtClean="0"/>
              <a:t>U.S. Census Bureau</a:t>
            </a:r>
          </a:p>
        </p:txBody>
      </p:sp>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12</a:t>
            </a:fld>
            <a:endParaRPr lang="en-US" sz="14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algn="ctr"/>
            <a:r>
              <a:rPr lang="en-US" sz="3200" b="1" dirty="0" smtClean="0"/>
              <a:t>Statistical Procedures</a:t>
            </a:r>
            <a:endParaRPr lang="en-US" sz="3200" dirty="0" smtClean="0"/>
          </a:p>
        </p:txBody>
      </p:sp>
      <p:sp>
        <p:nvSpPr>
          <p:cNvPr id="5" name="Content Placeholder 2"/>
          <p:cNvSpPr>
            <a:spLocks noGrp="1"/>
          </p:cNvSpPr>
          <p:nvPr>
            <p:ph idx="1"/>
          </p:nvPr>
        </p:nvSpPr>
        <p:spPr>
          <a:xfrm>
            <a:off x="914400" y="1600200"/>
            <a:ext cx="7620000" cy="3962400"/>
          </a:xfrm>
        </p:spPr>
        <p:txBody>
          <a:bodyPr/>
          <a:lstStyle/>
          <a:p>
            <a:pPr>
              <a:spcBef>
                <a:spcPts val="1200"/>
              </a:spcBef>
              <a:spcAft>
                <a:spcPts val="1200"/>
              </a:spcAft>
            </a:pPr>
            <a:r>
              <a:rPr lang="en-US" sz="3200" dirty="0" smtClean="0"/>
              <a:t>SPSS Software</a:t>
            </a:r>
          </a:p>
          <a:p>
            <a:pPr lvl="1">
              <a:spcBef>
                <a:spcPts val="1200"/>
              </a:spcBef>
              <a:spcAft>
                <a:spcPts val="1200"/>
              </a:spcAft>
            </a:pPr>
            <a:r>
              <a:rPr lang="en-US" sz="2800" dirty="0" err="1" smtClean="0"/>
              <a:t>Univariate</a:t>
            </a:r>
            <a:r>
              <a:rPr lang="en-US" sz="2800" dirty="0" smtClean="0"/>
              <a:t> Analysis</a:t>
            </a:r>
          </a:p>
          <a:p>
            <a:pPr lvl="1">
              <a:spcBef>
                <a:spcPts val="1200"/>
              </a:spcBef>
              <a:spcAft>
                <a:spcPts val="1200"/>
              </a:spcAft>
            </a:pPr>
            <a:r>
              <a:rPr lang="en-US" sz="2800" dirty="0" err="1" smtClean="0"/>
              <a:t>Bivariate</a:t>
            </a:r>
            <a:r>
              <a:rPr lang="en-US" sz="2800" dirty="0" smtClean="0"/>
              <a:t> Analysis</a:t>
            </a:r>
          </a:p>
          <a:p>
            <a:pPr lvl="1">
              <a:spcBef>
                <a:spcPts val="1200"/>
              </a:spcBef>
              <a:spcAft>
                <a:spcPts val="1200"/>
              </a:spcAft>
            </a:pPr>
            <a:r>
              <a:rPr lang="en-US" sz="2800" dirty="0" smtClean="0"/>
              <a:t>Multivariate Regression Analysis</a:t>
            </a:r>
          </a:p>
          <a:p>
            <a:endParaRPr lang="en-US" dirty="0" smtClean="0"/>
          </a:p>
          <a:p>
            <a:endParaRPr lang="en-US" dirty="0"/>
          </a:p>
        </p:txBody>
      </p:sp>
      <p:sp>
        <p:nvSpPr>
          <p:cNvPr id="6"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13</a:t>
            </a:fld>
            <a:endParaRPr lang="en-US" sz="14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hangingPunct="1"/>
            <a:r>
              <a:rPr lang="en-US" dirty="0" smtClean="0"/>
              <a:t> </a:t>
            </a:r>
            <a:r>
              <a:rPr lang="en-US" b="1" dirty="0" smtClean="0"/>
              <a:t>Operationalization of Dependent Variable</a:t>
            </a:r>
            <a:endParaRPr lang="en-US" dirty="0" smtClean="0"/>
          </a:p>
        </p:txBody>
      </p:sp>
      <p:graphicFrame>
        <p:nvGraphicFramePr>
          <p:cNvPr id="6" name="Content Placeholder 3"/>
          <p:cNvGraphicFramePr>
            <a:graphicFrameLocks noGrp="1"/>
          </p:cNvGraphicFramePr>
          <p:nvPr>
            <p:ph idx="1"/>
          </p:nvPr>
        </p:nvGraphicFramePr>
        <p:xfrm>
          <a:off x="533400" y="1219200"/>
          <a:ext cx="8077200" cy="3631556"/>
        </p:xfrm>
        <a:graphic>
          <a:graphicData uri="http://schemas.openxmlformats.org/drawingml/2006/table">
            <a:tbl>
              <a:tblPr firstRow="1" bandRow="1">
                <a:tableStyleId>{2D5ABB26-0587-4C30-8999-92F81FD0307C}</a:tableStyleId>
              </a:tblPr>
              <a:tblGrid>
                <a:gridCol w="2895600"/>
                <a:gridCol w="5181600"/>
              </a:tblGrid>
              <a:tr h="682347">
                <a:tc>
                  <a:txBody>
                    <a:bodyPr/>
                    <a:lstStyle/>
                    <a:p>
                      <a:pPr marL="0" marR="0">
                        <a:lnSpc>
                          <a:spcPct val="100000"/>
                        </a:lnSpc>
                        <a:spcBef>
                          <a:spcPts val="0"/>
                        </a:spcBef>
                        <a:spcAft>
                          <a:spcPts val="0"/>
                        </a:spcAft>
                      </a:pPr>
                      <a:endParaRPr lang="en-US" sz="1600" b="1" dirty="0">
                        <a:solidFill>
                          <a:srgbClr val="682069"/>
                        </a:solidFill>
                        <a:latin typeface="+mn-lt"/>
                        <a:ea typeface="Calibri"/>
                        <a:cs typeface="Times New Roman" pitchFamily="18" charset="0"/>
                      </a:endParaRPr>
                    </a:p>
                    <a:p>
                      <a:pPr marL="0" marR="0" algn="ctr">
                        <a:lnSpc>
                          <a:spcPct val="100000"/>
                        </a:lnSpc>
                        <a:spcBef>
                          <a:spcPts val="0"/>
                        </a:spcBef>
                        <a:spcAft>
                          <a:spcPts val="0"/>
                        </a:spcAft>
                      </a:pPr>
                      <a:r>
                        <a:rPr lang="en-US" sz="1600" b="1" dirty="0">
                          <a:solidFill>
                            <a:srgbClr val="682069"/>
                          </a:solidFill>
                          <a:latin typeface="+mn-lt"/>
                          <a:ea typeface="Calibri"/>
                          <a:cs typeface="Times New Roman" pitchFamily="18" charset="0"/>
                        </a:rPr>
                        <a:t>Dependent Variable</a:t>
                      </a:r>
                    </a:p>
                  </a:txBody>
                  <a:tcPr marL="68580" marR="68580" marT="0" marB="0">
                    <a:lnB w="3175"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endParaRPr lang="en-US" sz="1600" b="1" dirty="0">
                        <a:solidFill>
                          <a:srgbClr val="682069"/>
                        </a:solidFill>
                        <a:latin typeface="+mn-lt"/>
                        <a:ea typeface="Calibri"/>
                        <a:cs typeface="Times New Roman" pitchFamily="18" charset="0"/>
                      </a:endParaRPr>
                    </a:p>
                    <a:p>
                      <a:pPr marL="0" marR="0" algn="ctr">
                        <a:lnSpc>
                          <a:spcPct val="100000"/>
                        </a:lnSpc>
                        <a:spcBef>
                          <a:spcPts val="0"/>
                        </a:spcBef>
                        <a:spcAft>
                          <a:spcPts val="0"/>
                        </a:spcAft>
                      </a:pPr>
                      <a:r>
                        <a:rPr lang="en-US" sz="1600" b="1" dirty="0">
                          <a:solidFill>
                            <a:srgbClr val="682069"/>
                          </a:solidFill>
                          <a:latin typeface="+mn-lt"/>
                          <a:ea typeface="Calibri"/>
                          <a:cs typeface="Times New Roman" pitchFamily="18" charset="0"/>
                        </a:rPr>
                        <a:t>Operationalization</a:t>
                      </a:r>
                    </a:p>
                  </a:txBody>
                  <a:tcPr marL="68580" marR="68580" marT="0" marB="0">
                    <a:lnB w="3175" cap="flat" cmpd="sng" algn="ctr">
                      <a:solidFill>
                        <a:schemeClr val="tx1"/>
                      </a:solidFill>
                      <a:prstDash val="solid"/>
                      <a:round/>
                      <a:headEnd type="none" w="med" len="med"/>
                      <a:tailEnd type="none" w="med" len="med"/>
                    </a:lnB>
                  </a:tcPr>
                </a:tc>
              </a:tr>
              <a:tr h="1285562">
                <a:tc>
                  <a:txBody>
                    <a:bodyPr/>
                    <a:lstStyle/>
                    <a:p>
                      <a:pPr marL="0" marR="0">
                        <a:lnSpc>
                          <a:spcPct val="115000"/>
                        </a:lnSpc>
                        <a:spcBef>
                          <a:spcPts val="0"/>
                        </a:spcBef>
                        <a:spcAft>
                          <a:spcPts val="0"/>
                        </a:spcAft>
                      </a:pPr>
                      <a:endParaRPr lang="en-US" sz="1600" b="1" dirty="0">
                        <a:solidFill>
                          <a:srgbClr val="682069"/>
                        </a:solidFill>
                        <a:latin typeface="+mn-lt"/>
                        <a:ea typeface="Calibri"/>
                        <a:cs typeface="Times New Roman" pitchFamily="18" charset="0"/>
                      </a:endParaRPr>
                    </a:p>
                    <a:p>
                      <a:pPr marL="0" marR="0">
                        <a:lnSpc>
                          <a:spcPct val="115000"/>
                        </a:lnSpc>
                        <a:spcBef>
                          <a:spcPts val="0"/>
                        </a:spcBef>
                        <a:spcAft>
                          <a:spcPts val="0"/>
                        </a:spcAft>
                      </a:pPr>
                      <a:r>
                        <a:rPr lang="en-US" sz="1600" b="1" i="1" dirty="0" smtClean="0">
                          <a:solidFill>
                            <a:srgbClr val="682069"/>
                          </a:solidFill>
                          <a:latin typeface="+mn-lt"/>
                          <a:ea typeface="Calibri"/>
                          <a:cs typeface="Times New Roman" pitchFamily="18" charset="0"/>
                        </a:rPr>
                        <a:t>Hypothesis A</a:t>
                      </a:r>
                      <a:r>
                        <a:rPr lang="en-US" sz="1600" b="1" dirty="0" smtClean="0">
                          <a:solidFill>
                            <a:srgbClr val="682069"/>
                          </a:solidFill>
                          <a:latin typeface="+mn-lt"/>
                          <a:ea typeface="Calibri"/>
                          <a:cs typeface="Times New Roman" pitchFamily="18" charset="0"/>
                        </a:rPr>
                        <a:t>: Percent </a:t>
                      </a:r>
                      <a:r>
                        <a:rPr lang="en-US" sz="1600" b="1" dirty="0">
                          <a:solidFill>
                            <a:srgbClr val="682069"/>
                          </a:solidFill>
                          <a:latin typeface="+mn-lt"/>
                          <a:ea typeface="Calibri"/>
                          <a:cs typeface="Times New Roman" pitchFamily="18" charset="0"/>
                        </a:rPr>
                        <a:t>Change in </a:t>
                      </a:r>
                      <a:r>
                        <a:rPr lang="en-US" sz="1600" b="1" dirty="0" smtClean="0">
                          <a:solidFill>
                            <a:srgbClr val="682069"/>
                          </a:solidFill>
                          <a:latin typeface="+mn-lt"/>
                          <a:ea typeface="Calibri"/>
                          <a:cs typeface="Times New Roman" pitchFamily="18" charset="0"/>
                        </a:rPr>
                        <a:t>Ambulatory Laparoscopic </a:t>
                      </a:r>
                      <a:r>
                        <a:rPr lang="en-US" sz="1600" b="1" dirty="0" err="1" smtClean="0">
                          <a:solidFill>
                            <a:srgbClr val="682069"/>
                          </a:solidFill>
                          <a:latin typeface="+mn-lt"/>
                          <a:ea typeface="Calibri"/>
                          <a:cs typeface="Times New Roman" pitchFamily="18" charset="0"/>
                        </a:rPr>
                        <a:t>Cholecystectomy</a:t>
                      </a:r>
                      <a:r>
                        <a:rPr lang="en-US" sz="1600" b="1" dirty="0" smtClean="0">
                          <a:solidFill>
                            <a:srgbClr val="682069"/>
                          </a:solidFill>
                          <a:latin typeface="+mn-lt"/>
                          <a:ea typeface="Calibri"/>
                          <a:cs typeface="Times New Roman" pitchFamily="18" charset="0"/>
                        </a:rPr>
                        <a:t> (ALC)</a:t>
                      </a:r>
                      <a:endParaRPr lang="en-US" sz="1600" b="1" dirty="0">
                        <a:solidFill>
                          <a:srgbClr val="682069"/>
                        </a:solidFill>
                        <a:latin typeface="+mn-lt"/>
                        <a:ea typeface="Calibri"/>
                        <a:cs typeface="Times New Roman" pitchFamily="18" charset="0"/>
                      </a:endParaRPr>
                    </a:p>
                  </a:txBody>
                  <a:tcPr marL="68580" marR="68580" marT="0" marB="0">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b="1" dirty="0">
                        <a:solidFill>
                          <a:srgbClr val="682069"/>
                        </a:solidFill>
                        <a:latin typeface="+mn-lt"/>
                        <a:ea typeface="Calibri"/>
                        <a:cs typeface="Times New Roman" pitchFamily="18" charset="0"/>
                      </a:endParaRPr>
                    </a:p>
                    <a:p>
                      <a:pPr marL="0" marR="0">
                        <a:lnSpc>
                          <a:spcPct val="115000"/>
                        </a:lnSpc>
                        <a:spcBef>
                          <a:spcPts val="0"/>
                        </a:spcBef>
                        <a:spcAft>
                          <a:spcPts val="0"/>
                        </a:spcAft>
                      </a:pPr>
                      <a:r>
                        <a:rPr lang="en-US" sz="1600" b="1" dirty="0">
                          <a:solidFill>
                            <a:srgbClr val="682069"/>
                          </a:solidFill>
                          <a:latin typeface="+mn-lt"/>
                          <a:ea typeface="Calibri"/>
                          <a:cs typeface="Times New Roman" pitchFamily="18" charset="0"/>
                        </a:rPr>
                        <a:t>(Total 2009 </a:t>
                      </a:r>
                      <a:r>
                        <a:rPr lang="en-US" sz="1600" b="1" dirty="0" smtClean="0">
                          <a:solidFill>
                            <a:srgbClr val="682069"/>
                          </a:solidFill>
                          <a:latin typeface="+mn-lt"/>
                          <a:ea typeface="Calibri"/>
                          <a:cs typeface="Times New Roman" pitchFamily="18" charset="0"/>
                        </a:rPr>
                        <a:t>ALC </a:t>
                      </a:r>
                      <a:r>
                        <a:rPr lang="en-US" sz="1600" b="1" dirty="0">
                          <a:solidFill>
                            <a:srgbClr val="682069"/>
                          </a:solidFill>
                          <a:latin typeface="+mn-lt"/>
                          <a:ea typeface="Calibri"/>
                          <a:cs typeface="Times New Roman" pitchFamily="18" charset="0"/>
                        </a:rPr>
                        <a:t>– Total 2004 </a:t>
                      </a:r>
                      <a:r>
                        <a:rPr lang="en-US" sz="1600" b="1" dirty="0" smtClean="0">
                          <a:solidFill>
                            <a:srgbClr val="682069"/>
                          </a:solidFill>
                          <a:latin typeface="+mn-lt"/>
                          <a:ea typeface="Calibri"/>
                          <a:cs typeface="Times New Roman" pitchFamily="18" charset="0"/>
                        </a:rPr>
                        <a:t>ALC)/ </a:t>
                      </a:r>
                      <a:r>
                        <a:rPr lang="en-US" sz="1600" b="1" dirty="0">
                          <a:solidFill>
                            <a:srgbClr val="682069"/>
                          </a:solidFill>
                          <a:latin typeface="+mn-lt"/>
                          <a:ea typeface="Calibri"/>
                          <a:cs typeface="Times New Roman" pitchFamily="18" charset="0"/>
                        </a:rPr>
                        <a:t>Total 2004 </a:t>
                      </a:r>
                      <a:r>
                        <a:rPr lang="en-US" sz="1600" b="1" dirty="0" smtClean="0">
                          <a:solidFill>
                            <a:srgbClr val="682069"/>
                          </a:solidFill>
                          <a:latin typeface="+mn-lt"/>
                          <a:ea typeface="Calibri"/>
                          <a:cs typeface="Times New Roman" pitchFamily="18" charset="0"/>
                        </a:rPr>
                        <a:t>ALC</a:t>
                      </a:r>
                      <a:endParaRPr lang="en-US" sz="1600" b="1" dirty="0">
                        <a:solidFill>
                          <a:srgbClr val="682069"/>
                        </a:solidFill>
                        <a:latin typeface="+mn-lt"/>
                        <a:ea typeface="Calibri"/>
                        <a:cs typeface="Times New Roman" pitchFamily="18" charset="0"/>
                      </a:endParaRPr>
                    </a:p>
                  </a:txBody>
                  <a:tcPr marL="68580" marR="68580" marT="0" marB="0">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r>
              <a:tr h="1547129">
                <a:tc>
                  <a:txBody>
                    <a:bodyPr/>
                    <a:lstStyle/>
                    <a:p>
                      <a:pPr marL="0" marR="0">
                        <a:lnSpc>
                          <a:spcPct val="115000"/>
                        </a:lnSpc>
                        <a:spcBef>
                          <a:spcPts val="0"/>
                        </a:spcBef>
                        <a:spcAft>
                          <a:spcPts val="0"/>
                        </a:spcAft>
                      </a:pPr>
                      <a:endParaRPr lang="en-US" sz="1600" b="1" dirty="0">
                        <a:solidFill>
                          <a:srgbClr val="682069"/>
                        </a:solidFill>
                        <a:latin typeface="+mn-lt"/>
                        <a:ea typeface="Calibri"/>
                        <a:cs typeface="Times New Roman" pitchFamily="18" charset="0"/>
                      </a:endParaRPr>
                    </a:p>
                    <a:p>
                      <a:pPr marL="0" marR="0">
                        <a:lnSpc>
                          <a:spcPct val="115000"/>
                        </a:lnSpc>
                        <a:spcBef>
                          <a:spcPts val="0"/>
                        </a:spcBef>
                        <a:spcAft>
                          <a:spcPts val="0"/>
                        </a:spcAft>
                      </a:pPr>
                      <a:r>
                        <a:rPr lang="en-US" sz="1600" b="1" i="1" dirty="0" smtClean="0">
                          <a:solidFill>
                            <a:srgbClr val="682069"/>
                          </a:solidFill>
                          <a:latin typeface="+mn-lt"/>
                          <a:ea typeface="Calibri"/>
                          <a:cs typeface="Times New Roman" pitchFamily="18" charset="0"/>
                        </a:rPr>
                        <a:t>Hypothesis B</a:t>
                      </a:r>
                      <a:r>
                        <a:rPr lang="en-US" sz="1600" b="1" dirty="0" smtClean="0">
                          <a:solidFill>
                            <a:srgbClr val="682069"/>
                          </a:solidFill>
                          <a:latin typeface="+mn-lt"/>
                          <a:ea typeface="Calibri"/>
                          <a:cs typeface="Times New Roman" pitchFamily="18" charset="0"/>
                        </a:rPr>
                        <a:t>: Percent </a:t>
                      </a:r>
                      <a:r>
                        <a:rPr lang="en-US" sz="1600" b="1" dirty="0">
                          <a:solidFill>
                            <a:srgbClr val="682069"/>
                          </a:solidFill>
                          <a:latin typeface="+mn-lt"/>
                          <a:ea typeface="Calibri"/>
                          <a:cs typeface="Times New Roman" pitchFamily="18" charset="0"/>
                        </a:rPr>
                        <a:t>Change in Ambulatory Laparoscopic </a:t>
                      </a:r>
                      <a:r>
                        <a:rPr lang="en-US" sz="1600" b="1" dirty="0" smtClean="0">
                          <a:solidFill>
                            <a:srgbClr val="682069"/>
                          </a:solidFill>
                          <a:latin typeface="+mn-lt"/>
                          <a:ea typeface="Calibri"/>
                          <a:cs typeface="Times New Roman" pitchFamily="18" charset="0"/>
                        </a:rPr>
                        <a:t>Appendectomy (ALA) </a:t>
                      </a:r>
                      <a:endParaRPr lang="en-US" sz="1600" b="1" dirty="0">
                        <a:solidFill>
                          <a:srgbClr val="682069"/>
                        </a:solidFill>
                        <a:latin typeface="+mn-lt"/>
                        <a:ea typeface="Calibri"/>
                        <a:cs typeface="Times New Roman" pitchFamily="18" charset="0"/>
                      </a:endParaRPr>
                    </a:p>
                  </a:txBody>
                  <a:tcPr marL="68580" marR="68580" marT="0" marB="0">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600" b="1" dirty="0">
                        <a:solidFill>
                          <a:srgbClr val="682069"/>
                        </a:solidFill>
                        <a:latin typeface="+mn-lt"/>
                        <a:ea typeface="Calibri"/>
                        <a:cs typeface="Times New Roman" pitchFamily="18" charset="0"/>
                      </a:endParaRPr>
                    </a:p>
                    <a:p>
                      <a:pPr marL="0" marR="0">
                        <a:lnSpc>
                          <a:spcPct val="115000"/>
                        </a:lnSpc>
                        <a:spcBef>
                          <a:spcPts val="0"/>
                        </a:spcBef>
                        <a:spcAft>
                          <a:spcPts val="0"/>
                        </a:spcAft>
                      </a:pPr>
                      <a:r>
                        <a:rPr lang="en-US" sz="1600" b="1" dirty="0">
                          <a:solidFill>
                            <a:srgbClr val="682069"/>
                          </a:solidFill>
                          <a:latin typeface="+mn-lt"/>
                          <a:ea typeface="Calibri"/>
                          <a:cs typeface="Times New Roman" pitchFamily="18" charset="0"/>
                        </a:rPr>
                        <a:t>(Total 2009 </a:t>
                      </a:r>
                      <a:r>
                        <a:rPr lang="en-US" sz="1600" b="1" dirty="0" smtClean="0">
                          <a:solidFill>
                            <a:srgbClr val="682069"/>
                          </a:solidFill>
                          <a:latin typeface="+mn-lt"/>
                          <a:ea typeface="Calibri"/>
                          <a:cs typeface="Times New Roman" pitchFamily="18" charset="0"/>
                        </a:rPr>
                        <a:t>ALA </a:t>
                      </a:r>
                      <a:r>
                        <a:rPr lang="en-US" sz="1600" b="1" dirty="0">
                          <a:solidFill>
                            <a:srgbClr val="682069"/>
                          </a:solidFill>
                          <a:latin typeface="+mn-lt"/>
                          <a:ea typeface="Calibri"/>
                          <a:cs typeface="Times New Roman" pitchFamily="18" charset="0"/>
                        </a:rPr>
                        <a:t>– Total 2004 </a:t>
                      </a:r>
                      <a:r>
                        <a:rPr lang="en-US" sz="1600" b="1" dirty="0" smtClean="0">
                          <a:solidFill>
                            <a:srgbClr val="682069"/>
                          </a:solidFill>
                          <a:latin typeface="+mn-lt"/>
                          <a:ea typeface="Calibri"/>
                          <a:cs typeface="Times New Roman" pitchFamily="18" charset="0"/>
                        </a:rPr>
                        <a:t>ALA)/</a:t>
                      </a:r>
                      <a:r>
                        <a:rPr lang="en-US" sz="1600" b="1" dirty="0">
                          <a:solidFill>
                            <a:srgbClr val="682069"/>
                          </a:solidFill>
                          <a:latin typeface="+mn-lt"/>
                          <a:ea typeface="Calibri"/>
                          <a:cs typeface="Times New Roman" pitchFamily="18" charset="0"/>
                        </a:rPr>
                        <a:t>Total 2004 </a:t>
                      </a:r>
                      <a:r>
                        <a:rPr lang="en-US" sz="1600" b="1" dirty="0" smtClean="0">
                          <a:solidFill>
                            <a:srgbClr val="682069"/>
                          </a:solidFill>
                          <a:latin typeface="+mn-lt"/>
                          <a:ea typeface="Calibri"/>
                          <a:cs typeface="Times New Roman" pitchFamily="18" charset="0"/>
                        </a:rPr>
                        <a:t>ALA</a:t>
                      </a:r>
                      <a:endParaRPr lang="en-US" sz="1600" b="1" dirty="0">
                        <a:solidFill>
                          <a:srgbClr val="682069"/>
                        </a:solidFill>
                        <a:latin typeface="+mn-lt"/>
                        <a:ea typeface="Calibri"/>
                        <a:cs typeface="Times New Roman" pitchFamily="18" charset="0"/>
                      </a:endParaRPr>
                    </a:p>
                  </a:txBody>
                  <a:tcPr marL="68580" marR="68580" marT="0" marB="0">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r>
            </a:tbl>
          </a:graphicData>
        </a:graphic>
      </p:graphicFrame>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14</a:t>
            </a:fld>
            <a:endParaRPr lang="en-US" sz="1400" b="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hangingPunct="1"/>
            <a:r>
              <a:rPr lang="en-US" dirty="0" smtClean="0"/>
              <a:t> </a:t>
            </a:r>
            <a:r>
              <a:rPr lang="en-US" sz="2800" b="1" dirty="0" smtClean="0"/>
              <a:t>Operationalization of Independent Variable</a:t>
            </a:r>
            <a:endParaRPr lang="en-US" dirty="0" smtClean="0"/>
          </a:p>
        </p:txBody>
      </p:sp>
      <p:graphicFrame>
        <p:nvGraphicFramePr>
          <p:cNvPr id="6" name="Content Placeholder 3"/>
          <p:cNvGraphicFramePr>
            <a:graphicFrameLocks noGrp="1"/>
          </p:cNvGraphicFramePr>
          <p:nvPr>
            <p:ph idx="1"/>
          </p:nvPr>
        </p:nvGraphicFramePr>
        <p:xfrm>
          <a:off x="609600" y="2057400"/>
          <a:ext cx="8077200" cy="1447800"/>
        </p:xfrm>
        <a:graphic>
          <a:graphicData uri="http://schemas.openxmlformats.org/drawingml/2006/table">
            <a:tbl>
              <a:tblPr firstRow="1" bandRow="1">
                <a:tableStyleId>{2D5ABB26-0587-4C30-8999-92F81FD0307C}</a:tableStyleId>
              </a:tblPr>
              <a:tblGrid>
                <a:gridCol w="2057400"/>
                <a:gridCol w="6019800"/>
              </a:tblGrid>
              <a:tr h="1447800">
                <a:tc>
                  <a:txBody>
                    <a:bodyPr/>
                    <a:lstStyle/>
                    <a:p>
                      <a:pPr marL="0" marR="0" algn="l">
                        <a:lnSpc>
                          <a:spcPct val="115000"/>
                        </a:lnSpc>
                        <a:spcBef>
                          <a:spcPts val="300"/>
                        </a:spcBef>
                        <a:spcAft>
                          <a:spcPts val="300"/>
                        </a:spcAft>
                      </a:pPr>
                      <a:r>
                        <a:rPr lang="en-US" sz="2400" b="1" dirty="0">
                          <a:solidFill>
                            <a:srgbClr val="682069"/>
                          </a:solidFill>
                          <a:latin typeface="+mn-lt"/>
                          <a:ea typeface="Calibri"/>
                        </a:rPr>
                        <a:t>Facility Type </a:t>
                      </a:r>
                    </a:p>
                  </a:txBody>
                  <a:tcPr marL="68580" marR="68580" marT="0" marB="0">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marL="0" marR="0" algn="l">
                        <a:lnSpc>
                          <a:spcPct val="115000"/>
                        </a:lnSpc>
                        <a:spcBef>
                          <a:spcPts val="300"/>
                        </a:spcBef>
                        <a:spcAft>
                          <a:spcPts val="300"/>
                        </a:spcAft>
                      </a:pPr>
                      <a:r>
                        <a:rPr lang="en-US" sz="2400" b="1" dirty="0">
                          <a:solidFill>
                            <a:srgbClr val="682069"/>
                          </a:solidFill>
                          <a:latin typeface="+mn-lt"/>
                          <a:ea typeface="Calibri"/>
                        </a:rPr>
                        <a:t>0 = Ambulatory Surgery Center (ASC</a:t>
                      </a:r>
                      <a:r>
                        <a:rPr lang="en-US" sz="2400" b="1" dirty="0" smtClean="0">
                          <a:solidFill>
                            <a:srgbClr val="682069"/>
                          </a:solidFill>
                          <a:latin typeface="+mn-lt"/>
                          <a:ea typeface="Calibri"/>
                        </a:rPr>
                        <a:t>);</a:t>
                      </a:r>
                      <a:r>
                        <a:rPr lang="en-US" sz="2400" b="1" baseline="0" dirty="0" smtClean="0">
                          <a:solidFill>
                            <a:srgbClr val="682069"/>
                          </a:solidFill>
                          <a:latin typeface="+mn-lt"/>
                          <a:ea typeface="Calibri"/>
                        </a:rPr>
                        <a:t> </a:t>
                      </a:r>
                    </a:p>
                    <a:p>
                      <a:pPr marL="0" marR="0" algn="l">
                        <a:lnSpc>
                          <a:spcPct val="115000"/>
                        </a:lnSpc>
                        <a:spcBef>
                          <a:spcPts val="300"/>
                        </a:spcBef>
                        <a:spcAft>
                          <a:spcPts val="300"/>
                        </a:spcAft>
                      </a:pPr>
                      <a:r>
                        <a:rPr lang="en-US" sz="2400" b="1" dirty="0" smtClean="0">
                          <a:solidFill>
                            <a:srgbClr val="682069"/>
                          </a:solidFill>
                          <a:latin typeface="+mn-lt"/>
                          <a:ea typeface="Calibri"/>
                        </a:rPr>
                        <a:t>1 </a:t>
                      </a:r>
                      <a:r>
                        <a:rPr lang="en-US" sz="2400" b="1" dirty="0">
                          <a:solidFill>
                            <a:srgbClr val="682069"/>
                          </a:solidFill>
                          <a:latin typeface="+mn-lt"/>
                          <a:ea typeface="Calibri"/>
                        </a:rPr>
                        <a:t>= Acute Care General Hospital (ACGH)</a:t>
                      </a:r>
                    </a:p>
                  </a:txBody>
                  <a:tcPr marL="68580" marR="68580" marT="0" marB="0">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r>
            </a:tbl>
          </a:graphicData>
        </a:graphic>
      </p:graphicFrame>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15</a:t>
            </a:fld>
            <a:endParaRPr lang="en-US" sz="1400" b="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ctr" eaLnBrk="1" hangingPunct="1"/>
            <a:r>
              <a:rPr lang="en-US" b="1" dirty="0" smtClean="0"/>
              <a:t>Sample</a:t>
            </a:r>
            <a:endParaRPr lang="en-US" dirty="0" smtClean="0"/>
          </a:p>
        </p:txBody>
      </p:sp>
      <p:graphicFrame>
        <p:nvGraphicFramePr>
          <p:cNvPr id="7" name="Content Placeholder 3"/>
          <p:cNvGraphicFramePr>
            <a:graphicFrameLocks noGrp="1"/>
          </p:cNvGraphicFramePr>
          <p:nvPr>
            <p:ph idx="1"/>
          </p:nvPr>
        </p:nvGraphicFramePr>
        <p:xfrm>
          <a:off x="1981200" y="1981200"/>
          <a:ext cx="5410200" cy="2438400"/>
        </p:xfrm>
        <a:graphic>
          <a:graphicData uri="http://schemas.openxmlformats.org/drawingml/2006/table">
            <a:tbl>
              <a:tblPr firstRow="1" bandRow="1">
                <a:tableStyleId>{2D5ABB26-0587-4C30-8999-92F81FD0307C}</a:tableStyleId>
              </a:tblPr>
              <a:tblGrid>
                <a:gridCol w="1524000"/>
                <a:gridCol w="2286000"/>
                <a:gridCol w="1600200"/>
              </a:tblGrid>
              <a:tr h="609600">
                <a:tc>
                  <a:txBody>
                    <a:bodyPr/>
                    <a:lstStyle/>
                    <a:p>
                      <a:pPr algn="ctr"/>
                      <a:r>
                        <a:rPr lang="en-US" sz="2000" b="1" dirty="0" smtClean="0">
                          <a:solidFill>
                            <a:srgbClr val="682069"/>
                          </a:solidFill>
                        </a:rPr>
                        <a:t>State</a:t>
                      </a:r>
                      <a:endParaRPr lang="en-US" sz="2000" b="1" dirty="0">
                        <a:solidFill>
                          <a:srgbClr val="682069"/>
                        </a:solidFill>
                      </a:endParaRPr>
                    </a:p>
                  </a:txBody>
                  <a:tcPr>
                    <a:lnB w="3175" cap="flat" cmpd="sng" algn="ctr">
                      <a:solidFill>
                        <a:schemeClr val="tx1"/>
                      </a:solidFill>
                      <a:prstDash val="solid"/>
                      <a:round/>
                      <a:headEnd type="none" w="med" len="med"/>
                      <a:tailEnd type="none" w="med" len="med"/>
                    </a:lnB>
                  </a:tcPr>
                </a:tc>
                <a:tc>
                  <a:txBody>
                    <a:bodyPr/>
                    <a:lstStyle/>
                    <a:p>
                      <a:pPr algn="r"/>
                      <a:r>
                        <a:rPr lang="en-US" sz="2000" b="1" dirty="0" smtClean="0">
                          <a:solidFill>
                            <a:srgbClr val="682069"/>
                          </a:solidFill>
                        </a:rPr>
                        <a:t>Medical</a:t>
                      </a:r>
                      <a:r>
                        <a:rPr lang="en-US" sz="2000" b="1" baseline="0" dirty="0" smtClean="0">
                          <a:solidFill>
                            <a:srgbClr val="682069"/>
                          </a:solidFill>
                        </a:rPr>
                        <a:t> Facilities</a:t>
                      </a:r>
                      <a:endParaRPr lang="en-US" sz="2000" b="1" dirty="0">
                        <a:solidFill>
                          <a:srgbClr val="682069"/>
                        </a:solidFill>
                      </a:endParaRPr>
                    </a:p>
                  </a:txBody>
                  <a:tcPr>
                    <a:lnB w="3175" cap="flat" cmpd="sng" algn="ctr">
                      <a:solidFill>
                        <a:schemeClr val="tx1"/>
                      </a:solidFill>
                      <a:prstDash val="solid"/>
                      <a:round/>
                      <a:headEnd type="none" w="med" len="med"/>
                      <a:tailEnd type="none" w="med" len="med"/>
                    </a:lnB>
                  </a:tcPr>
                </a:tc>
                <a:tc>
                  <a:txBody>
                    <a:bodyPr/>
                    <a:lstStyle/>
                    <a:p>
                      <a:pPr algn="r"/>
                      <a:r>
                        <a:rPr lang="en-US" sz="2000" b="1" dirty="0" smtClean="0">
                          <a:solidFill>
                            <a:srgbClr val="682069"/>
                          </a:solidFill>
                        </a:rPr>
                        <a:t>Percentage</a:t>
                      </a:r>
                      <a:endParaRPr lang="en-US" sz="2000" b="1" dirty="0">
                        <a:solidFill>
                          <a:srgbClr val="682069"/>
                        </a:solidFill>
                      </a:endParaRPr>
                    </a:p>
                  </a:txBody>
                  <a:tcPr>
                    <a:lnB w="3175" cap="flat" cmpd="sng" algn="ctr">
                      <a:solidFill>
                        <a:schemeClr val="tx1"/>
                      </a:solidFill>
                      <a:prstDash val="solid"/>
                      <a:round/>
                      <a:headEnd type="none" w="med" len="med"/>
                      <a:tailEnd type="none" w="med" len="med"/>
                    </a:lnB>
                  </a:tcPr>
                </a:tc>
              </a:tr>
              <a:tr h="609600">
                <a:tc>
                  <a:txBody>
                    <a:bodyPr/>
                    <a:lstStyle/>
                    <a:p>
                      <a:r>
                        <a:rPr lang="en-US" sz="2000" b="1" dirty="0" smtClean="0">
                          <a:solidFill>
                            <a:srgbClr val="682069"/>
                          </a:solidFill>
                        </a:rPr>
                        <a:t>Florida</a:t>
                      </a:r>
                      <a:endParaRPr lang="en-US" sz="2000" b="1" dirty="0">
                        <a:solidFill>
                          <a:srgbClr val="682069"/>
                        </a:solidFill>
                      </a:endParaRPr>
                    </a:p>
                  </a:txBody>
                  <a:tcPr>
                    <a:lnT w="3175" cap="flat" cmpd="sng" algn="ctr">
                      <a:solidFill>
                        <a:schemeClr val="tx1"/>
                      </a:solidFill>
                      <a:prstDash val="solid"/>
                      <a:round/>
                      <a:headEnd type="none" w="med" len="med"/>
                      <a:tailEnd type="none" w="med" len="med"/>
                    </a:lnT>
                  </a:tcPr>
                </a:tc>
                <a:tc>
                  <a:txBody>
                    <a:bodyPr/>
                    <a:lstStyle/>
                    <a:p>
                      <a:pPr algn="r"/>
                      <a:r>
                        <a:rPr lang="en-US" sz="2000" b="1" dirty="0" smtClean="0">
                          <a:solidFill>
                            <a:srgbClr val="682069"/>
                          </a:solidFill>
                        </a:rPr>
                        <a:t>452</a:t>
                      </a:r>
                      <a:endParaRPr lang="en-US" sz="2000" b="1" dirty="0">
                        <a:solidFill>
                          <a:srgbClr val="682069"/>
                        </a:solidFill>
                      </a:endParaRPr>
                    </a:p>
                  </a:txBody>
                  <a:tcPr>
                    <a:lnT w="3175" cap="flat" cmpd="sng" algn="ctr">
                      <a:solidFill>
                        <a:schemeClr val="tx1"/>
                      </a:solidFill>
                      <a:prstDash val="solid"/>
                      <a:round/>
                      <a:headEnd type="none" w="med" len="med"/>
                      <a:tailEnd type="none" w="med" len="med"/>
                    </a:lnT>
                  </a:tcPr>
                </a:tc>
                <a:tc>
                  <a:txBody>
                    <a:bodyPr/>
                    <a:lstStyle/>
                    <a:p>
                      <a:pPr algn="r"/>
                      <a:r>
                        <a:rPr lang="en-US" sz="2000" b="1" dirty="0" smtClean="0">
                          <a:solidFill>
                            <a:srgbClr val="682069"/>
                          </a:solidFill>
                        </a:rPr>
                        <a:t>76%</a:t>
                      </a:r>
                      <a:endParaRPr lang="en-US" sz="2000" b="1" dirty="0">
                        <a:solidFill>
                          <a:srgbClr val="682069"/>
                        </a:solidFill>
                      </a:endParaRPr>
                    </a:p>
                  </a:txBody>
                  <a:tcPr>
                    <a:lnT w="3175" cap="flat" cmpd="sng" algn="ctr">
                      <a:solidFill>
                        <a:schemeClr val="tx1"/>
                      </a:solidFill>
                      <a:prstDash val="solid"/>
                      <a:round/>
                      <a:headEnd type="none" w="med" len="med"/>
                      <a:tailEnd type="none" w="med" len="med"/>
                    </a:lnT>
                  </a:tcPr>
                </a:tc>
              </a:tr>
              <a:tr h="609600">
                <a:tc>
                  <a:txBody>
                    <a:bodyPr/>
                    <a:lstStyle/>
                    <a:p>
                      <a:r>
                        <a:rPr lang="en-US" sz="2000" b="1" dirty="0" smtClean="0">
                          <a:solidFill>
                            <a:srgbClr val="682069"/>
                          </a:solidFill>
                        </a:rPr>
                        <a:t>Wisconsin</a:t>
                      </a:r>
                      <a:endParaRPr lang="en-US" sz="2000" b="1" dirty="0">
                        <a:solidFill>
                          <a:srgbClr val="682069"/>
                        </a:solidFill>
                      </a:endParaRPr>
                    </a:p>
                  </a:txBody>
                  <a:tcPr/>
                </a:tc>
                <a:tc>
                  <a:txBody>
                    <a:bodyPr/>
                    <a:lstStyle/>
                    <a:p>
                      <a:pPr algn="r"/>
                      <a:r>
                        <a:rPr lang="en-US" sz="2000" b="1" dirty="0" smtClean="0">
                          <a:solidFill>
                            <a:srgbClr val="682069"/>
                          </a:solidFill>
                        </a:rPr>
                        <a:t>142</a:t>
                      </a:r>
                      <a:endParaRPr lang="en-US" sz="2000" b="1" dirty="0">
                        <a:solidFill>
                          <a:srgbClr val="682069"/>
                        </a:solidFill>
                      </a:endParaRPr>
                    </a:p>
                  </a:txBody>
                  <a:tcPr/>
                </a:tc>
                <a:tc>
                  <a:txBody>
                    <a:bodyPr/>
                    <a:lstStyle/>
                    <a:p>
                      <a:pPr algn="r"/>
                      <a:r>
                        <a:rPr lang="en-US" sz="2000" b="1" dirty="0" smtClean="0">
                          <a:solidFill>
                            <a:srgbClr val="682069"/>
                          </a:solidFill>
                        </a:rPr>
                        <a:t>24%</a:t>
                      </a:r>
                      <a:endParaRPr lang="en-US" sz="2000" b="1" dirty="0">
                        <a:solidFill>
                          <a:srgbClr val="682069"/>
                        </a:solidFill>
                      </a:endParaRPr>
                    </a:p>
                  </a:txBody>
                  <a:tcPr/>
                </a:tc>
              </a:tr>
              <a:tr h="609600">
                <a:tc>
                  <a:txBody>
                    <a:bodyPr/>
                    <a:lstStyle/>
                    <a:p>
                      <a:r>
                        <a:rPr lang="en-US" sz="2000" b="1" dirty="0" smtClean="0">
                          <a:solidFill>
                            <a:srgbClr val="682069"/>
                          </a:solidFill>
                        </a:rPr>
                        <a:t>Total</a:t>
                      </a:r>
                      <a:endParaRPr lang="en-US" sz="2000" b="1" dirty="0">
                        <a:solidFill>
                          <a:srgbClr val="682069"/>
                        </a:solidFill>
                      </a:endParaRPr>
                    </a:p>
                  </a:txBody>
                  <a:tcPr/>
                </a:tc>
                <a:tc>
                  <a:txBody>
                    <a:bodyPr/>
                    <a:lstStyle/>
                    <a:p>
                      <a:pPr algn="r"/>
                      <a:r>
                        <a:rPr lang="en-US" sz="2000" b="1" dirty="0" smtClean="0">
                          <a:solidFill>
                            <a:srgbClr val="682069"/>
                          </a:solidFill>
                        </a:rPr>
                        <a:t>594</a:t>
                      </a:r>
                      <a:endParaRPr lang="en-US" sz="2000" b="1" dirty="0">
                        <a:solidFill>
                          <a:srgbClr val="682069"/>
                        </a:solidFill>
                      </a:endParaRPr>
                    </a:p>
                  </a:txBody>
                  <a:tcPr/>
                </a:tc>
                <a:tc>
                  <a:txBody>
                    <a:bodyPr/>
                    <a:lstStyle/>
                    <a:p>
                      <a:pPr algn="r"/>
                      <a:r>
                        <a:rPr lang="en-US" sz="2000" b="1" dirty="0" smtClean="0">
                          <a:solidFill>
                            <a:srgbClr val="682069"/>
                          </a:solidFill>
                        </a:rPr>
                        <a:t>100%</a:t>
                      </a:r>
                      <a:endParaRPr lang="en-US" sz="2000" b="1" dirty="0">
                        <a:solidFill>
                          <a:srgbClr val="682069"/>
                        </a:solidFill>
                      </a:endParaRPr>
                    </a:p>
                  </a:txBody>
                  <a:tcPr/>
                </a:tc>
              </a:tr>
            </a:tbl>
          </a:graphicData>
        </a:graphic>
      </p:graphicFrame>
      <p:sp>
        <p:nvSpPr>
          <p:cNvPr id="8" name="Rectangle 7"/>
          <p:cNvSpPr/>
          <p:nvPr/>
        </p:nvSpPr>
        <p:spPr>
          <a:xfrm>
            <a:off x="609600" y="5181600"/>
            <a:ext cx="8229600" cy="646331"/>
          </a:xfrm>
          <a:prstGeom prst="rect">
            <a:avLst/>
          </a:prstGeom>
        </p:spPr>
        <p:txBody>
          <a:bodyPr wrap="square">
            <a:spAutoFit/>
          </a:bodyPr>
          <a:lstStyle/>
          <a:p>
            <a:r>
              <a:rPr lang="en-US" sz="1800" dirty="0" smtClean="0">
                <a:latin typeface="Arial" pitchFamily="34" charset="0"/>
              </a:rPr>
              <a:t>A total of 75,216 laparoscopic appendectomy and </a:t>
            </a:r>
            <a:r>
              <a:rPr lang="en-US" sz="1800" dirty="0" err="1" smtClean="0">
                <a:latin typeface="Arial" pitchFamily="34" charset="0"/>
              </a:rPr>
              <a:t>cholecystectomy</a:t>
            </a:r>
            <a:r>
              <a:rPr lang="en-US" sz="1800" dirty="0" smtClean="0">
                <a:latin typeface="Arial" pitchFamily="34" charset="0"/>
              </a:rPr>
              <a:t> procedures were performed in 2004 and 2009.</a:t>
            </a:r>
            <a:endParaRPr lang="en-US" sz="1800" dirty="0"/>
          </a:p>
        </p:txBody>
      </p:sp>
      <p:sp>
        <p:nvSpPr>
          <p:cNvPr id="6"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16</a:t>
            </a:fld>
            <a:endParaRPr lang="en-US" sz="1400" b="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4800" y="152400"/>
            <a:ext cx="8686800" cy="914400"/>
          </a:xfrm>
        </p:spPr>
        <p:txBody>
          <a:bodyPr/>
          <a:lstStyle/>
          <a:p>
            <a:pPr algn="ctr"/>
            <a:r>
              <a:rPr lang="en-US" sz="3200" b="1" dirty="0" smtClean="0"/>
              <a:t>Research Question</a:t>
            </a:r>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17</a:t>
            </a:fld>
            <a:endParaRPr lang="en-US" sz="1400" b="0" dirty="0"/>
          </a:p>
        </p:txBody>
      </p:sp>
      <p:sp>
        <p:nvSpPr>
          <p:cNvPr id="7" name="Content Placeholder 6"/>
          <p:cNvSpPr>
            <a:spLocks noGrp="1"/>
          </p:cNvSpPr>
          <p:nvPr>
            <p:ph idx="1"/>
          </p:nvPr>
        </p:nvSpPr>
        <p:spPr>
          <a:xfrm>
            <a:off x="685800" y="2057400"/>
            <a:ext cx="7620000" cy="1981200"/>
          </a:xfrm>
        </p:spPr>
        <p:txBody>
          <a:bodyPr/>
          <a:lstStyle/>
          <a:p>
            <a:pPr lvl="0" algn="ctr">
              <a:buNone/>
            </a:pPr>
            <a:r>
              <a:rPr lang="en-US" sz="3600" b="1" i="1" kern="1200" dirty="0" smtClean="0">
                <a:latin typeface="Times New Roman" pitchFamily="18" charset="0"/>
                <a:cs typeface="Times New Roman" pitchFamily="18" charset="0"/>
              </a:rPr>
              <a:t>	How has the utilization of ALAC changed over time?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52400"/>
            <a:ext cx="8686800" cy="914400"/>
          </a:xfrm>
        </p:spPr>
        <p:txBody>
          <a:bodyPr/>
          <a:lstStyle/>
          <a:p>
            <a:pPr algn="ctr"/>
            <a:r>
              <a:rPr lang="en-US" sz="2800" b="1" dirty="0" smtClean="0"/>
              <a:t>Results: Number of Ambulatory Laparoscopic Procedures by State in 2004 and 2009</a:t>
            </a:r>
            <a:br>
              <a:rPr lang="en-US" sz="2800" b="1" dirty="0" smtClean="0"/>
            </a:br>
            <a:endParaRPr lang="en-US" sz="2800" b="1" dirty="0" smtClean="0"/>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18</a:t>
            </a:fld>
            <a:endParaRPr lang="en-US" sz="1400" b="0" dirty="0"/>
          </a:p>
        </p:txBody>
      </p:sp>
      <p:graphicFrame>
        <p:nvGraphicFramePr>
          <p:cNvPr id="7" name="Chart 6"/>
          <p:cNvGraphicFramePr/>
          <p:nvPr/>
        </p:nvGraphicFramePr>
        <p:xfrm>
          <a:off x="2209800" y="1447800"/>
          <a:ext cx="5029200" cy="3505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4800" y="152400"/>
            <a:ext cx="8686800" cy="914400"/>
          </a:xfrm>
        </p:spPr>
        <p:txBody>
          <a:bodyPr/>
          <a:lstStyle/>
          <a:p>
            <a:pPr algn="ctr"/>
            <a:r>
              <a:rPr lang="en-US" sz="3200" b="1" dirty="0" smtClean="0"/>
              <a:t>Research Question</a:t>
            </a:r>
          </a:p>
        </p:txBody>
      </p:sp>
      <p:sp>
        <p:nvSpPr>
          <p:cNvPr id="5" name="Content Placeholder 4"/>
          <p:cNvSpPr>
            <a:spLocks noGrp="1"/>
          </p:cNvSpPr>
          <p:nvPr>
            <p:ph idx="1"/>
          </p:nvPr>
        </p:nvSpPr>
        <p:spPr>
          <a:xfrm>
            <a:off x="762000" y="1905000"/>
            <a:ext cx="7620000" cy="2743200"/>
          </a:xfrm>
        </p:spPr>
        <p:txBody>
          <a:bodyPr/>
          <a:lstStyle/>
          <a:p>
            <a:pPr lvl="0" algn="ctr">
              <a:buNone/>
            </a:pPr>
            <a:r>
              <a:rPr lang="en-US" sz="3600" b="1" i="1" kern="1200" dirty="0" smtClean="0">
                <a:latin typeface="Times New Roman" pitchFamily="18" charset="0"/>
                <a:cs typeface="Times New Roman" pitchFamily="18" charset="0"/>
              </a:rPr>
              <a:t>	How do ACGHs and ASCs differ in the utilization of ALAC?</a:t>
            </a:r>
          </a:p>
          <a:p>
            <a:endParaRPr lang="en-US" dirty="0"/>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19</a:t>
            </a:fld>
            <a:endParaRPr lang="en-US" sz="14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subTitle" idx="1"/>
          </p:nvPr>
        </p:nvSpPr>
        <p:spPr>
          <a:xfrm>
            <a:off x="2667000" y="1295400"/>
            <a:ext cx="3581400" cy="4572000"/>
          </a:xfrm>
        </p:spPr>
        <p:txBody>
          <a:bodyPr/>
          <a:lstStyle/>
          <a:p>
            <a:pPr eaLnBrk="1" hangingPunct="1">
              <a:lnSpc>
                <a:spcPct val="150000"/>
              </a:lnSpc>
              <a:spcBef>
                <a:spcPts val="0"/>
              </a:spcBef>
              <a:buFont typeface="Arial" pitchFamily="34" charset="0"/>
              <a:buChar char="•"/>
              <a:tabLst>
                <a:tab pos="274320" algn="l"/>
              </a:tabLst>
            </a:pPr>
            <a:r>
              <a:rPr lang="en-US" sz="1600" b="1" dirty="0" smtClean="0"/>
              <a:t> 	</a:t>
            </a:r>
            <a:r>
              <a:rPr lang="en-US" sz="2200" b="1" dirty="0" smtClean="0"/>
              <a:t>Introduction</a:t>
            </a:r>
          </a:p>
          <a:p>
            <a:pPr eaLnBrk="1" hangingPunct="1">
              <a:lnSpc>
                <a:spcPct val="150000"/>
              </a:lnSpc>
              <a:spcBef>
                <a:spcPts val="0"/>
              </a:spcBef>
              <a:buFont typeface="Arial" pitchFamily="34" charset="0"/>
              <a:buChar char="•"/>
              <a:tabLst>
                <a:tab pos="274320" algn="l"/>
              </a:tabLst>
            </a:pPr>
            <a:r>
              <a:rPr lang="en-US" sz="2200" b="1" dirty="0" smtClean="0"/>
              <a:t> 	Context</a:t>
            </a:r>
          </a:p>
          <a:p>
            <a:pPr eaLnBrk="1" hangingPunct="1">
              <a:lnSpc>
                <a:spcPct val="150000"/>
              </a:lnSpc>
              <a:spcBef>
                <a:spcPts val="0"/>
              </a:spcBef>
              <a:buFont typeface="Arial" pitchFamily="34" charset="0"/>
              <a:buChar char="•"/>
              <a:tabLst>
                <a:tab pos="274320" algn="l"/>
              </a:tabLst>
            </a:pPr>
            <a:r>
              <a:rPr lang="en-US" sz="2200" b="1" dirty="0" smtClean="0"/>
              <a:t> 	Purpose of Study</a:t>
            </a:r>
          </a:p>
          <a:p>
            <a:pPr eaLnBrk="1" hangingPunct="1">
              <a:lnSpc>
                <a:spcPct val="150000"/>
              </a:lnSpc>
              <a:spcBef>
                <a:spcPts val="0"/>
              </a:spcBef>
              <a:buFont typeface="Arial" pitchFamily="34" charset="0"/>
              <a:buChar char="•"/>
              <a:tabLst>
                <a:tab pos="274320" algn="l"/>
              </a:tabLst>
            </a:pPr>
            <a:r>
              <a:rPr lang="en-US" sz="2200" b="1" dirty="0" smtClean="0"/>
              <a:t> 	Theoretical Framework</a:t>
            </a:r>
          </a:p>
          <a:p>
            <a:pPr eaLnBrk="1" hangingPunct="1">
              <a:lnSpc>
                <a:spcPct val="150000"/>
              </a:lnSpc>
              <a:spcBef>
                <a:spcPts val="0"/>
              </a:spcBef>
              <a:buFont typeface="Arial" pitchFamily="34" charset="0"/>
              <a:buChar char="•"/>
              <a:tabLst>
                <a:tab pos="274320" algn="l"/>
              </a:tabLst>
            </a:pPr>
            <a:r>
              <a:rPr lang="en-US" sz="2200" b="1" dirty="0" smtClean="0"/>
              <a:t> 	Methodology</a:t>
            </a:r>
          </a:p>
          <a:p>
            <a:pPr marL="285750" indent="-285750" eaLnBrk="1" hangingPunct="1">
              <a:lnSpc>
                <a:spcPct val="150000"/>
              </a:lnSpc>
              <a:spcBef>
                <a:spcPts val="0"/>
              </a:spcBef>
              <a:buFont typeface="Arial" pitchFamily="34" charset="0"/>
              <a:buChar char="•"/>
              <a:tabLst>
                <a:tab pos="285750" algn="l"/>
              </a:tabLst>
            </a:pPr>
            <a:r>
              <a:rPr lang="en-US" sz="2200" b="1" dirty="0" smtClean="0"/>
              <a:t>Data Analysis </a:t>
            </a:r>
          </a:p>
          <a:p>
            <a:pPr lvl="0">
              <a:lnSpc>
                <a:spcPct val="150000"/>
              </a:lnSpc>
              <a:spcBef>
                <a:spcPts val="0"/>
              </a:spcBef>
              <a:buFont typeface="Arial" pitchFamily="34" charset="0"/>
              <a:buChar char="•"/>
              <a:tabLst>
                <a:tab pos="274320" algn="l"/>
              </a:tabLst>
            </a:pPr>
            <a:r>
              <a:rPr lang="en-US" sz="2200" b="1" dirty="0" smtClean="0"/>
              <a:t> 	Results </a:t>
            </a:r>
          </a:p>
          <a:p>
            <a:pPr lvl="0" eaLnBrk="1" hangingPunct="1">
              <a:lnSpc>
                <a:spcPct val="150000"/>
              </a:lnSpc>
              <a:spcBef>
                <a:spcPts val="0"/>
              </a:spcBef>
              <a:buFont typeface="Arial" pitchFamily="34" charset="0"/>
              <a:buChar char="•"/>
              <a:tabLst>
                <a:tab pos="274320" algn="l"/>
              </a:tabLst>
              <a:defRPr/>
            </a:pPr>
            <a:r>
              <a:rPr lang="en-US" sz="2200" b="1" dirty="0" smtClean="0"/>
              <a:t> 	Discussion</a:t>
            </a:r>
          </a:p>
          <a:p>
            <a:pPr lvl="0" eaLnBrk="1" hangingPunct="1">
              <a:lnSpc>
                <a:spcPct val="150000"/>
              </a:lnSpc>
              <a:spcBef>
                <a:spcPts val="0"/>
              </a:spcBef>
              <a:buFont typeface="Arial" pitchFamily="34" charset="0"/>
              <a:buChar char="•"/>
              <a:tabLst>
                <a:tab pos="274320" algn="l"/>
              </a:tabLst>
              <a:defRPr/>
            </a:pPr>
            <a:r>
              <a:rPr lang="en-US" sz="2200" b="1" dirty="0" smtClean="0"/>
              <a:t> 	Conclusion</a:t>
            </a:r>
          </a:p>
        </p:txBody>
      </p:sp>
      <p:sp>
        <p:nvSpPr>
          <p:cNvPr id="12291" name="Rectangle 2"/>
          <p:cNvSpPr>
            <a:spLocks noGrp="1" noChangeArrowheads="1"/>
          </p:cNvSpPr>
          <p:nvPr>
            <p:ph type="ctrTitle"/>
          </p:nvPr>
        </p:nvSpPr>
        <p:spPr/>
        <p:txBody>
          <a:bodyPr/>
          <a:lstStyle/>
          <a:p>
            <a:pPr algn="ctr" eaLnBrk="1" hangingPunct="1"/>
            <a:r>
              <a:rPr lang="en-US" sz="3600" b="1" dirty="0" smtClean="0"/>
              <a:t>Overview of Presentation</a:t>
            </a:r>
          </a:p>
        </p:txBody>
      </p:sp>
      <p:sp>
        <p:nvSpPr>
          <p:cNvPr id="6"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2</a:t>
            </a:fld>
            <a:endParaRPr lang="en-US" sz="14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4800" y="152400"/>
            <a:ext cx="8686800" cy="914400"/>
          </a:xfrm>
        </p:spPr>
        <p:txBody>
          <a:bodyPr/>
          <a:lstStyle/>
          <a:p>
            <a:pPr algn="ctr"/>
            <a:r>
              <a:rPr lang="en-US" b="1" dirty="0" smtClean="0"/>
              <a:t>Results: Multivariate Regression Analysis</a:t>
            </a:r>
            <a:br>
              <a:rPr lang="en-US" b="1" dirty="0" smtClean="0"/>
            </a:br>
            <a:r>
              <a:rPr lang="en-US" b="1" dirty="0" smtClean="0"/>
              <a:t>Medical Facility Shift (Equation 1)</a:t>
            </a:r>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20</a:t>
            </a:fld>
            <a:endParaRPr lang="en-US" sz="1400" b="0" dirty="0"/>
          </a:p>
        </p:txBody>
      </p:sp>
      <p:sp>
        <p:nvSpPr>
          <p:cNvPr id="3829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2981" name="Object 5"/>
          <p:cNvGraphicFramePr>
            <a:graphicFrameLocks noChangeAspect="1"/>
          </p:cNvGraphicFramePr>
          <p:nvPr/>
        </p:nvGraphicFramePr>
        <p:xfrm>
          <a:off x="1096963" y="1998663"/>
          <a:ext cx="912812" cy="241300"/>
        </p:xfrm>
        <a:graphic>
          <a:graphicData uri="http://schemas.openxmlformats.org/presentationml/2006/ole">
            <p:oleObj spid="_x0000_s411650" name="Equation" r:id="rId4" imgW="660240" imgH="177480" progId="Equation.3">
              <p:embed/>
            </p:oleObj>
          </a:graphicData>
        </a:graphic>
      </p:graphicFrame>
      <p:sp>
        <p:nvSpPr>
          <p:cNvPr id="19" name="Rectangle 18"/>
          <p:cNvSpPr/>
          <p:nvPr/>
        </p:nvSpPr>
        <p:spPr>
          <a:xfrm>
            <a:off x="2514600" y="1905000"/>
            <a:ext cx="6096000" cy="1015663"/>
          </a:xfrm>
          <a:prstGeom prst="rect">
            <a:avLst/>
          </a:prstGeom>
        </p:spPr>
        <p:txBody>
          <a:bodyPr wrap="square">
            <a:spAutoFit/>
          </a:bodyPr>
          <a:lstStyle/>
          <a:p>
            <a:r>
              <a:rPr lang="en-US" sz="2000" b="0" dirty="0" smtClean="0">
                <a:latin typeface="Arial" pitchFamily="34" charset="0"/>
              </a:rPr>
              <a:t>Represents </a:t>
            </a:r>
            <a:r>
              <a:rPr lang="en-US" sz="2000" b="0" i="1" dirty="0" smtClean="0">
                <a:latin typeface="Arial" pitchFamily="34" charset="0"/>
              </a:rPr>
              <a:t>Percentage Change in Number of ALC Procedures Performed in 2004 and 2009 = Dependent Variable</a:t>
            </a:r>
            <a:r>
              <a:rPr lang="en-US" sz="2000" b="0" dirty="0" smtClean="0">
                <a:latin typeface="Arial" pitchFamily="34" charset="0"/>
              </a:rPr>
              <a:t> </a:t>
            </a:r>
            <a:endParaRPr lang="en-US" sz="2000" b="0" dirty="0"/>
          </a:p>
        </p:txBody>
      </p:sp>
      <p:graphicFrame>
        <p:nvGraphicFramePr>
          <p:cNvPr id="382993" name="Object 17"/>
          <p:cNvGraphicFramePr>
            <a:graphicFrameLocks noChangeAspect="1"/>
          </p:cNvGraphicFramePr>
          <p:nvPr/>
        </p:nvGraphicFramePr>
        <p:xfrm>
          <a:off x="762000" y="2895600"/>
          <a:ext cx="7620000" cy="609600"/>
        </p:xfrm>
        <a:graphic>
          <a:graphicData uri="http://schemas.openxmlformats.org/presentationml/2006/ole">
            <p:oleObj spid="_x0000_s411651" name="Document" r:id="rId5" imgW="5956042" imgH="381866" progId="Word.Document.12">
              <p:embed/>
            </p:oleObj>
          </a:graphicData>
        </a:graphic>
      </p:graphicFrame>
      <p:sp>
        <p:nvSpPr>
          <p:cNvPr id="22" name="Rectangle 21"/>
          <p:cNvSpPr/>
          <p:nvPr/>
        </p:nvSpPr>
        <p:spPr>
          <a:xfrm>
            <a:off x="2514600" y="2895600"/>
            <a:ext cx="2716000" cy="400110"/>
          </a:xfrm>
          <a:prstGeom prst="rect">
            <a:avLst/>
          </a:prstGeom>
        </p:spPr>
        <p:txBody>
          <a:bodyPr wrap="none">
            <a:spAutoFit/>
          </a:bodyPr>
          <a:lstStyle/>
          <a:p>
            <a:r>
              <a:rPr lang="en-US" sz="2000" b="0" dirty="0" smtClean="0">
                <a:latin typeface="Arial" pitchFamily="34" charset="0"/>
              </a:rPr>
              <a:t>Represent coefficients</a:t>
            </a:r>
            <a:endParaRPr lang="en-US" sz="2000" dirty="0"/>
          </a:p>
        </p:txBody>
      </p:sp>
      <p:sp>
        <p:nvSpPr>
          <p:cNvPr id="26" name="Rectangle 25"/>
          <p:cNvSpPr/>
          <p:nvPr/>
        </p:nvSpPr>
        <p:spPr>
          <a:xfrm>
            <a:off x="762000" y="3505200"/>
            <a:ext cx="949299" cy="400110"/>
          </a:xfrm>
          <a:prstGeom prst="rect">
            <a:avLst/>
          </a:prstGeom>
        </p:spPr>
        <p:txBody>
          <a:bodyPr wrap="none">
            <a:spAutoFit/>
          </a:bodyPr>
          <a:lstStyle/>
          <a:p>
            <a:r>
              <a:rPr lang="en-US" sz="2000" b="0" i="1" dirty="0" smtClean="0">
                <a:latin typeface="Times New Roman" pitchFamily="18" charset="0"/>
                <a:cs typeface="Times New Roman" pitchFamily="18" charset="0"/>
              </a:rPr>
              <a:t>ACGH </a:t>
            </a:r>
            <a:endParaRPr lang="en-US" sz="2000" b="0" i="1" dirty="0">
              <a:latin typeface="Times New Roman" pitchFamily="18" charset="0"/>
              <a:cs typeface="Times New Roman" pitchFamily="18" charset="0"/>
            </a:endParaRPr>
          </a:p>
        </p:txBody>
      </p:sp>
      <p:sp>
        <p:nvSpPr>
          <p:cNvPr id="27" name="Rectangle 26"/>
          <p:cNvSpPr/>
          <p:nvPr/>
        </p:nvSpPr>
        <p:spPr>
          <a:xfrm>
            <a:off x="2514600" y="3505200"/>
            <a:ext cx="4316246" cy="400110"/>
          </a:xfrm>
          <a:prstGeom prst="rect">
            <a:avLst/>
          </a:prstGeom>
        </p:spPr>
        <p:txBody>
          <a:bodyPr wrap="none">
            <a:spAutoFit/>
          </a:bodyPr>
          <a:lstStyle/>
          <a:p>
            <a:r>
              <a:rPr lang="en-US" sz="2000" b="0" dirty="0" smtClean="0">
                <a:latin typeface="Arial" pitchFamily="34" charset="0"/>
              </a:rPr>
              <a:t>Facility Type = Independent Variable</a:t>
            </a:r>
            <a:endParaRPr lang="en-US" sz="2000" b="0" dirty="0"/>
          </a:p>
        </p:txBody>
      </p:sp>
      <p:sp>
        <p:nvSpPr>
          <p:cNvPr id="28" name="Rectangle 27"/>
          <p:cNvSpPr/>
          <p:nvPr/>
        </p:nvSpPr>
        <p:spPr>
          <a:xfrm>
            <a:off x="685800" y="4114800"/>
            <a:ext cx="1255472" cy="400110"/>
          </a:xfrm>
          <a:prstGeom prst="rect">
            <a:avLst/>
          </a:prstGeom>
        </p:spPr>
        <p:txBody>
          <a:bodyPr wrap="none">
            <a:spAutoFit/>
          </a:bodyPr>
          <a:lstStyle/>
          <a:p>
            <a:r>
              <a:rPr lang="en-US" sz="2000" b="0" i="1" dirty="0" smtClean="0">
                <a:latin typeface="Times New Roman" pitchFamily="18" charset="0"/>
                <a:cs typeface="Times New Roman" pitchFamily="18" charset="0"/>
              </a:rPr>
              <a:t>FLORIDA</a:t>
            </a:r>
            <a:endParaRPr lang="en-US" sz="2000" b="0" dirty="0">
              <a:latin typeface="Times New Roman" pitchFamily="18" charset="0"/>
              <a:cs typeface="Times New Roman" pitchFamily="18" charset="0"/>
            </a:endParaRPr>
          </a:p>
        </p:txBody>
      </p:sp>
      <p:sp>
        <p:nvSpPr>
          <p:cNvPr id="29" name="Rectangle 28"/>
          <p:cNvSpPr/>
          <p:nvPr/>
        </p:nvSpPr>
        <p:spPr>
          <a:xfrm>
            <a:off x="2514600" y="4114800"/>
            <a:ext cx="3048000" cy="400110"/>
          </a:xfrm>
          <a:prstGeom prst="rect">
            <a:avLst/>
          </a:prstGeom>
        </p:spPr>
        <p:txBody>
          <a:bodyPr wrap="square">
            <a:spAutoFit/>
          </a:bodyPr>
          <a:lstStyle/>
          <a:p>
            <a:r>
              <a:rPr lang="en-US" sz="2000" b="0" dirty="0" smtClean="0">
                <a:latin typeface="Arial" pitchFamily="34" charset="0"/>
              </a:rPr>
              <a:t>State = control variable</a:t>
            </a:r>
            <a:endParaRPr lang="en-US" sz="2000" b="0" dirty="0"/>
          </a:p>
        </p:txBody>
      </p:sp>
      <p:sp>
        <p:nvSpPr>
          <p:cNvPr id="382999" name="Rectangle 23"/>
          <p:cNvSpPr>
            <a:spLocks noChangeArrowheads="1"/>
          </p:cNvSpPr>
          <p:nvPr/>
        </p:nvSpPr>
        <p:spPr bwMode="auto">
          <a:xfrm>
            <a:off x="0" y="619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33" name="Rectangle 32"/>
          <p:cNvSpPr/>
          <p:nvPr/>
        </p:nvSpPr>
        <p:spPr>
          <a:xfrm>
            <a:off x="685800" y="4724400"/>
            <a:ext cx="1219200" cy="400110"/>
          </a:xfrm>
          <a:prstGeom prst="rect">
            <a:avLst/>
          </a:prstGeom>
        </p:spPr>
        <p:txBody>
          <a:bodyPr wrap="square">
            <a:spAutoFit/>
          </a:bodyPr>
          <a:lstStyle/>
          <a:p>
            <a:pPr lvl="0"/>
            <a:r>
              <a:rPr lang="en-US" sz="2000" b="0" i="1" dirty="0" smtClean="0">
                <a:latin typeface="Times New Roman" pitchFamily="18" charset="0"/>
                <a:ea typeface="Calibri" pitchFamily="34" charset="0"/>
                <a:cs typeface="Times New Roman" pitchFamily="18" charset="0"/>
              </a:rPr>
              <a:t>POP%</a:t>
            </a:r>
            <a:endParaRPr lang="en-US" sz="2000" b="0" dirty="0" smtClean="0">
              <a:latin typeface="Arial" pitchFamily="34" charset="0"/>
            </a:endParaRPr>
          </a:p>
        </p:txBody>
      </p:sp>
      <p:graphicFrame>
        <p:nvGraphicFramePr>
          <p:cNvPr id="383001" name="Object 25"/>
          <p:cNvGraphicFramePr>
            <a:graphicFrameLocks noChangeAspect="1"/>
          </p:cNvGraphicFramePr>
          <p:nvPr/>
        </p:nvGraphicFramePr>
        <p:xfrm>
          <a:off x="1447800" y="4724400"/>
          <a:ext cx="304800" cy="345440"/>
        </p:xfrm>
        <a:graphic>
          <a:graphicData uri="http://schemas.openxmlformats.org/presentationml/2006/ole">
            <p:oleObj spid="_x0000_s411652" name="Equation" r:id="rId6" imgW="142920" imgH="162000" progId="Equation.3">
              <p:embed/>
            </p:oleObj>
          </a:graphicData>
        </a:graphic>
      </p:graphicFrame>
      <p:sp>
        <p:nvSpPr>
          <p:cNvPr id="36" name="Rectangle 35"/>
          <p:cNvSpPr/>
          <p:nvPr/>
        </p:nvSpPr>
        <p:spPr>
          <a:xfrm>
            <a:off x="2514600" y="4724400"/>
            <a:ext cx="5410200" cy="400110"/>
          </a:xfrm>
          <a:prstGeom prst="rect">
            <a:avLst/>
          </a:prstGeom>
        </p:spPr>
        <p:txBody>
          <a:bodyPr wrap="square">
            <a:spAutoFit/>
          </a:bodyPr>
          <a:lstStyle/>
          <a:p>
            <a:r>
              <a:rPr lang="en-US" sz="2000" b="0" dirty="0" smtClean="0">
                <a:latin typeface="Arial" pitchFamily="34" charset="0"/>
              </a:rPr>
              <a:t>CBSA population change = control variable </a:t>
            </a:r>
            <a:endParaRPr lang="en-US" sz="2000" b="0" dirty="0"/>
          </a:p>
        </p:txBody>
      </p:sp>
      <p:sp>
        <p:nvSpPr>
          <p:cNvPr id="37" name="Rectangle 36"/>
          <p:cNvSpPr/>
          <p:nvPr/>
        </p:nvSpPr>
        <p:spPr>
          <a:xfrm>
            <a:off x="685800" y="5181600"/>
            <a:ext cx="1040670" cy="400110"/>
          </a:xfrm>
          <a:prstGeom prst="rect">
            <a:avLst/>
          </a:prstGeom>
        </p:spPr>
        <p:txBody>
          <a:bodyPr wrap="none">
            <a:spAutoFit/>
          </a:bodyPr>
          <a:lstStyle/>
          <a:p>
            <a:r>
              <a:rPr lang="en-US" sz="2000" b="0" i="1" dirty="0" smtClean="0">
                <a:latin typeface="Times New Roman" pitchFamily="18" charset="0"/>
                <a:cs typeface="Times New Roman" pitchFamily="18" charset="0"/>
              </a:rPr>
              <a:t>METRO</a:t>
            </a:r>
            <a:endParaRPr lang="en-US" sz="2000" b="0" dirty="0">
              <a:latin typeface="Times New Roman" pitchFamily="18" charset="0"/>
              <a:cs typeface="Times New Roman" pitchFamily="18" charset="0"/>
            </a:endParaRPr>
          </a:p>
        </p:txBody>
      </p:sp>
      <p:sp>
        <p:nvSpPr>
          <p:cNvPr id="38" name="Rectangle 37"/>
          <p:cNvSpPr/>
          <p:nvPr/>
        </p:nvSpPr>
        <p:spPr>
          <a:xfrm>
            <a:off x="2514600" y="5181600"/>
            <a:ext cx="5009961" cy="400110"/>
          </a:xfrm>
          <a:prstGeom prst="rect">
            <a:avLst/>
          </a:prstGeom>
        </p:spPr>
        <p:txBody>
          <a:bodyPr wrap="none">
            <a:spAutoFit/>
          </a:bodyPr>
          <a:lstStyle/>
          <a:p>
            <a:r>
              <a:rPr lang="en-US" sz="2000" b="0" dirty="0" smtClean="0">
                <a:latin typeface="Arial" pitchFamily="34" charset="0"/>
              </a:rPr>
              <a:t>CBSA area classification = control variable</a:t>
            </a:r>
            <a:endParaRPr lang="en-US" sz="2000" b="0" dirty="0"/>
          </a:p>
        </p:txBody>
      </p:sp>
      <p:pic>
        <p:nvPicPr>
          <p:cNvPr id="383002" name="Picture 26"/>
          <p:cNvPicPr>
            <a:picLocks noChangeAspect="1" noChangeArrowheads="1"/>
          </p:cNvPicPr>
          <p:nvPr/>
        </p:nvPicPr>
        <p:blipFill>
          <a:blip r:embed="rId7" cstate="print"/>
          <a:srcRect/>
          <a:stretch>
            <a:fillRect/>
          </a:stretch>
        </p:blipFill>
        <p:spPr bwMode="auto">
          <a:xfrm>
            <a:off x="914400" y="5638800"/>
            <a:ext cx="285750" cy="304800"/>
          </a:xfrm>
          <a:prstGeom prst="rect">
            <a:avLst/>
          </a:prstGeom>
          <a:noFill/>
          <a:ln w="9525">
            <a:noFill/>
            <a:miter lim="800000"/>
            <a:headEnd/>
            <a:tailEnd/>
          </a:ln>
          <a:effectLst/>
        </p:spPr>
      </p:pic>
      <p:graphicFrame>
        <p:nvGraphicFramePr>
          <p:cNvPr id="40" name="Object 39"/>
          <p:cNvGraphicFramePr>
            <a:graphicFrameLocks noChangeAspect="1"/>
          </p:cNvGraphicFramePr>
          <p:nvPr/>
        </p:nvGraphicFramePr>
        <p:xfrm>
          <a:off x="4514850" y="3321050"/>
          <a:ext cx="114300" cy="215900"/>
        </p:xfrm>
        <a:graphic>
          <a:graphicData uri="http://schemas.openxmlformats.org/presentationml/2006/ole">
            <p:oleObj spid="_x0000_s411653" name="Equation" r:id="rId8" imgW="114120" imgH="215640" progId="Equation.3">
              <p:embed/>
            </p:oleObj>
          </a:graphicData>
        </a:graphic>
      </p:graphicFrame>
      <p:sp>
        <p:nvSpPr>
          <p:cNvPr id="41" name="Rectangle 40"/>
          <p:cNvSpPr/>
          <p:nvPr/>
        </p:nvSpPr>
        <p:spPr>
          <a:xfrm>
            <a:off x="2514600" y="5562600"/>
            <a:ext cx="2560316" cy="400110"/>
          </a:xfrm>
          <a:prstGeom prst="rect">
            <a:avLst/>
          </a:prstGeom>
        </p:spPr>
        <p:txBody>
          <a:bodyPr wrap="none">
            <a:spAutoFit/>
          </a:bodyPr>
          <a:lstStyle/>
          <a:p>
            <a:r>
              <a:rPr lang="en-US" sz="2000" b="0" dirty="0" smtClean="0">
                <a:latin typeface="Arial" pitchFamily="34" charset="0"/>
              </a:rPr>
              <a:t>Represent error term</a:t>
            </a:r>
            <a:endParaRPr lang="en-US" sz="2000" dirty="0"/>
          </a:p>
        </p:txBody>
      </p:sp>
      <p:graphicFrame>
        <p:nvGraphicFramePr>
          <p:cNvPr id="411654" name="Object 6"/>
          <p:cNvGraphicFramePr>
            <a:graphicFrameLocks noChangeAspect="1"/>
          </p:cNvGraphicFramePr>
          <p:nvPr>
            <p:ph idx="1"/>
          </p:nvPr>
        </p:nvGraphicFramePr>
        <p:xfrm>
          <a:off x="533400" y="1371600"/>
          <a:ext cx="8153400" cy="381000"/>
        </p:xfrm>
        <a:graphic>
          <a:graphicData uri="http://schemas.openxmlformats.org/presentationml/2006/ole">
            <p:oleObj spid="_x0000_s411654" name="Equation" r:id="rId9" imgW="4925369" imgH="228544" progId="Equation.3">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4800" y="152400"/>
            <a:ext cx="8686800" cy="914400"/>
          </a:xfrm>
        </p:spPr>
        <p:txBody>
          <a:bodyPr/>
          <a:lstStyle/>
          <a:p>
            <a:pPr algn="ctr"/>
            <a:r>
              <a:rPr lang="en-US" b="1" dirty="0" smtClean="0"/>
              <a:t>Results: Multivariate Regression Analysis</a:t>
            </a:r>
            <a:br>
              <a:rPr lang="en-US" b="1" dirty="0" smtClean="0"/>
            </a:br>
            <a:r>
              <a:rPr lang="en-US" b="1" dirty="0" smtClean="0"/>
              <a:t>Medical Facility Shift (Equation 2)</a:t>
            </a:r>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21</a:t>
            </a:fld>
            <a:endParaRPr lang="en-US" sz="1400" b="0" dirty="0"/>
          </a:p>
        </p:txBody>
      </p:sp>
      <p:sp>
        <p:nvSpPr>
          <p:cNvPr id="3829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2981" name="Object 5"/>
          <p:cNvGraphicFramePr>
            <a:graphicFrameLocks noChangeAspect="1"/>
          </p:cNvGraphicFramePr>
          <p:nvPr/>
        </p:nvGraphicFramePr>
        <p:xfrm>
          <a:off x="1114425" y="1998663"/>
          <a:ext cx="877888" cy="241300"/>
        </p:xfrm>
        <a:graphic>
          <a:graphicData uri="http://schemas.openxmlformats.org/presentationml/2006/ole">
            <p:oleObj spid="_x0000_s698370" name="Equation" r:id="rId4" imgW="634680" imgH="177480" progId="Equation.3">
              <p:embed/>
            </p:oleObj>
          </a:graphicData>
        </a:graphic>
      </p:graphicFrame>
      <p:sp>
        <p:nvSpPr>
          <p:cNvPr id="19" name="Rectangle 18"/>
          <p:cNvSpPr/>
          <p:nvPr/>
        </p:nvSpPr>
        <p:spPr>
          <a:xfrm>
            <a:off x="2514600" y="1905000"/>
            <a:ext cx="6096000" cy="1015663"/>
          </a:xfrm>
          <a:prstGeom prst="rect">
            <a:avLst/>
          </a:prstGeom>
        </p:spPr>
        <p:txBody>
          <a:bodyPr wrap="square">
            <a:spAutoFit/>
          </a:bodyPr>
          <a:lstStyle/>
          <a:p>
            <a:r>
              <a:rPr lang="en-US" sz="2000" b="0" dirty="0" smtClean="0">
                <a:latin typeface="Arial" pitchFamily="34" charset="0"/>
              </a:rPr>
              <a:t>Represents </a:t>
            </a:r>
            <a:r>
              <a:rPr lang="en-US" sz="2000" b="0" i="1" dirty="0" smtClean="0">
                <a:latin typeface="Arial" pitchFamily="34" charset="0"/>
              </a:rPr>
              <a:t>Percentage Change in Number of ALC Procedures Performed in 2004 and 2009 = Dependent Variable</a:t>
            </a:r>
            <a:r>
              <a:rPr lang="en-US" sz="2000" b="0" dirty="0" smtClean="0">
                <a:latin typeface="Arial" pitchFamily="34" charset="0"/>
              </a:rPr>
              <a:t> </a:t>
            </a:r>
            <a:endParaRPr lang="en-US" sz="2000" b="0" dirty="0"/>
          </a:p>
        </p:txBody>
      </p:sp>
      <p:graphicFrame>
        <p:nvGraphicFramePr>
          <p:cNvPr id="382993" name="Object 17"/>
          <p:cNvGraphicFramePr>
            <a:graphicFrameLocks noChangeAspect="1"/>
          </p:cNvGraphicFramePr>
          <p:nvPr/>
        </p:nvGraphicFramePr>
        <p:xfrm>
          <a:off x="762000" y="2895600"/>
          <a:ext cx="7620000" cy="609600"/>
        </p:xfrm>
        <a:graphic>
          <a:graphicData uri="http://schemas.openxmlformats.org/presentationml/2006/ole">
            <p:oleObj spid="_x0000_s698371" name="Document" r:id="rId5" imgW="5956042" imgH="381866" progId="Word.Document.12">
              <p:embed/>
            </p:oleObj>
          </a:graphicData>
        </a:graphic>
      </p:graphicFrame>
      <p:sp>
        <p:nvSpPr>
          <p:cNvPr id="22" name="Rectangle 21"/>
          <p:cNvSpPr/>
          <p:nvPr/>
        </p:nvSpPr>
        <p:spPr>
          <a:xfrm>
            <a:off x="2514600" y="2895600"/>
            <a:ext cx="2716000" cy="400110"/>
          </a:xfrm>
          <a:prstGeom prst="rect">
            <a:avLst/>
          </a:prstGeom>
        </p:spPr>
        <p:txBody>
          <a:bodyPr wrap="none">
            <a:spAutoFit/>
          </a:bodyPr>
          <a:lstStyle/>
          <a:p>
            <a:r>
              <a:rPr lang="en-US" sz="2000" b="0" dirty="0" smtClean="0">
                <a:latin typeface="Arial" pitchFamily="34" charset="0"/>
              </a:rPr>
              <a:t>Represent coefficients</a:t>
            </a:r>
            <a:endParaRPr lang="en-US" sz="2000" dirty="0"/>
          </a:p>
        </p:txBody>
      </p:sp>
      <p:sp>
        <p:nvSpPr>
          <p:cNvPr id="26" name="Rectangle 25"/>
          <p:cNvSpPr/>
          <p:nvPr/>
        </p:nvSpPr>
        <p:spPr>
          <a:xfrm>
            <a:off x="762000" y="3505200"/>
            <a:ext cx="949299" cy="400110"/>
          </a:xfrm>
          <a:prstGeom prst="rect">
            <a:avLst/>
          </a:prstGeom>
        </p:spPr>
        <p:txBody>
          <a:bodyPr wrap="none">
            <a:spAutoFit/>
          </a:bodyPr>
          <a:lstStyle/>
          <a:p>
            <a:r>
              <a:rPr lang="en-US" sz="2000" b="0" i="1" dirty="0" smtClean="0">
                <a:latin typeface="Times New Roman" pitchFamily="18" charset="0"/>
                <a:cs typeface="Times New Roman" pitchFamily="18" charset="0"/>
              </a:rPr>
              <a:t>ACGH </a:t>
            </a:r>
            <a:endParaRPr lang="en-US" sz="2000" b="0" i="1" dirty="0">
              <a:latin typeface="Times New Roman" pitchFamily="18" charset="0"/>
              <a:cs typeface="Times New Roman" pitchFamily="18" charset="0"/>
            </a:endParaRPr>
          </a:p>
        </p:txBody>
      </p:sp>
      <p:sp>
        <p:nvSpPr>
          <p:cNvPr id="27" name="Rectangle 26"/>
          <p:cNvSpPr/>
          <p:nvPr/>
        </p:nvSpPr>
        <p:spPr>
          <a:xfrm>
            <a:off x="2514600" y="3505200"/>
            <a:ext cx="4316246" cy="400110"/>
          </a:xfrm>
          <a:prstGeom prst="rect">
            <a:avLst/>
          </a:prstGeom>
        </p:spPr>
        <p:txBody>
          <a:bodyPr wrap="none">
            <a:spAutoFit/>
          </a:bodyPr>
          <a:lstStyle/>
          <a:p>
            <a:r>
              <a:rPr lang="en-US" sz="2000" b="0" dirty="0" smtClean="0">
                <a:latin typeface="Arial" pitchFamily="34" charset="0"/>
              </a:rPr>
              <a:t>Facility Type = Independent Variable</a:t>
            </a:r>
            <a:endParaRPr lang="en-US" sz="2000" b="0" dirty="0"/>
          </a:p>
        </p:txBody>
      </p:sp>
      <p:sp>
        <p:nvSpPr>
          <p:cNvPr id="28" name="Rectangle 27"/>
          <p:cNvSpPr/>
          <p:nvPr/>
        </p:nvSpPr>
        <p:spPr>
          <a:xfrm>
            <a:off x="685800" y="4114800"/>
            <a:ext cx="1255472" cy="400110"/>
          </a:xfrm>
          <a:prstGeom prst="rect">
            <a:avLst/>
          </a:prstGeom>
        </p:spPr>
        <p:txBody>
          <a:bodyPr wrap="none">
            <a:spAutoFit/>
          </a:bodyPr>
          <a:lstStyle/>
          <a:p>
            <a:r>
              <a:rPr lang="en-US" sz="2000" b="0" i="1" dirty="0" smtClean="0">
                <a:latin typeface="Times New Roman" pitchFamily="18" charset="0"/>
                <a:cs typeface="Times New Roman" pitchFamily="18" charset="0"/>
              </a:rPr>
              <a:t>FLORIDA</a:t>
            </a:r>
            <a:endParaRPr lang="en-US" sz="2000" b="0" dirty="0">
              <a:latin typeface="Times New Roman" pitchFamily="18" charset="0"/>
              <a:cs typeface="Times New Roman" pitchFamily="18" charset="0"/>
            </a:endParaRPr>
          </a:p>
        </p:txBody>
      </p:sp>
      <p:sp>
        <p:nvSpPr>
          <p:cNvPr id="29" name="Rectangle 28"/>
          <p:cNvSpPr/>
          <p:nvPr/>
        </p:nvSpPr>
        <p:spPr>
          <a:xfrm>
            <a:off x="2514600" y="4114800"/>
            <a:ext cx="3048000" cy="400110"/>
          </a:xfrm>
          <a:prstGeom prst="rect">
            <a:avLst/>
          </a:prstGeom>
        </p:spPr>
        <p:txBody>
          <a:bodyPr wrap="square">
            <a:spAutoFit/>
          </a:bodyPr>
          <a:lstStyle/>
          <a:p>
            <a:r>
              <a:rPr lang="en-US" sz="2000" b="0" dirty="0" smtClean="0">
                <a:latin typeface="Arial" pitchFamily="34" charset="0"/>
              </a:rPr>
              <a:t>State = control variable</a:t>
            </a:r>
            <a:endParaRPr lang="en-US" sz="2000" b="0" dirty="0"/>
          </a:p>
        </p:txBody>
      </p:sp>
      <p:sp>
        <p:nvSpPr>
          <p:cNvPr id="382999" name="Rectangle 23"/>
          <p:cNvSpPr>
            <a:spLocks noChangeArrowheads="1"/>
          </p:cNvSpPr>
          <p:nvPr/>
        </p:nvSpPr>
        <p:spPr bwMode="auto">
          <a:xfrm>
            <a:off x="0" y="619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rPr>
              <a:t> </a:t>
            </a:r>
            <a:endParaRPr kumimoji="0" lang="en-US" sz="1800" b="0" i="0" u="none" strike="noStrike" cap="none" normalizeH="0" baseline="0" smtClean="0">
              <a:ln>
                <a:noFill/>
              </a:ln>
              <a:solidFill>
                <a:schemeClr val="tx1"/>
              </a:solidFill>
              <a:effectLst/>
              <a:latin typeface="Arial" pitchFamily="34" charset="0"/>
            </a:endParaRPr>
          </a:p>
        </p:txBody>
      </p:sp>
      <p:sp>
        <p:nvSpPr>
          <p:cNvPr id="33" name="Rectangle 32"/>
          <p:cNvSpPr/>
          <p:nvPr/>
        </p:nvSpPr>
        <p:spPr>
          <a:xfrm>
            <a:off x="685800" y="4724400"/>
            <a:ext cx="1219200" cy="400110"/>
          </a:xfrm>
          <a:prstGeom prst="rect">
            <a:avLst/>
          </a:prstGeom>
        </p:spPr>
        <p:txBody>
          <a:bodyPr wrap="square">
            <a:spAutoFit/>
          </a:bodyPr>
          <a:lstStyle/>
          <a:p>
            <a:pPr lvl="0"/>
            <a:r>
              <a:rPr lang="en-US" sz="2000" b="0" i="1" dirty="0" smtClean="0">
                <a:latin typeface="Times New Roman" pitchFamily="18" charset="0"/>
                <a:ea typeface="Calibri" pitchFamily="34" charset="0"/>
                <a:cs typeface="Times New Roman" pitchFamily="18" charset="0"/>
              </a:rPr>
              <a:t>POP%</a:t>
            </a:r>
            <a:endParaRPr lang="en-US" sz="2000" b="0" dirty="0" smtClean="0">
              <a:latin typeface="Arial" pitchFamily="34" charset="0"/>
            </a:endParaRPr>
          </a:p>
        </p:txBody>
      </p:sp>
      <p:graphicFrame>
        <p:nvGraphicFramePr>
          <p:cNvPr id="383001" name="Object 25"/>
          <p:cNvGraphicFramePr>
            <a:graphicFrameLocks noChangeAspect="1"/>
          </p:cNvGraphicFramePr>
          <p:nvPr/>
        </p:nvGraphicFramePr>
        <p:xfrm>
          <a:off x="1447800" y="4724400"/>
          <a:ext cx="304800" cy="345440"/>
        </p:xfrm>
        <a:graphic>
          <a:graphicData uri="http://schemas.openxmlformats.org/presentationml/2006/ole">
            <p:oleObj spid="_x0000_s698372" name="Equation" r:id="rId6" imgW="142920" imgH="162000" progId="Equation.3">
              <p:embed/>
            </p:oleObj>
          </a:graphicData>
        </a:graphic>
      </p:graphicFrame>
      <p:sp>
        <p:nvSpPr>
          <p:cNvPr id="36" name="Rectangle 35"/>
          <p:cNvSpPr/>
          <p:nvPr/>
        </p:nvSpPr>
        <p:spPr>
          <a:xfrm>
            <a:off x="2514600" y="4724400"/>
            <a:ext cx="5410200" cy="400110"/>
          </a:xfrm>
          <a:prstGeom prst="rect">
            <a:avLst/>
          </a:prstGeom>
        </p:spPr>
        <p:txBody>
          <a:bodyPr wrap="square">
            <a:spAutoFit/>
          </a:bodyPr>
          <a:lstStyle/>
          <a:p>
            <a:r>
              <a:rPr lang="en-US" sz="2000" b="0" dirty="0" smtClean="0">
                <a:latin typeface="Arial" pitchFamily="34" charset="0"/>
              </a:rPr>
              <a:t>CBSA population change = control variable </a:t>
            </a:r>
            <a:endParaRPr lang="en-US" sz="2000" b="0" dirty="0"/>
          </a:p>
        </p:txBody>
      </p:sp>
      <p:sp>
        <p:nvSpPr>
          <p:cNvPr id="37" name="Rectangle 36"/>
          <p:cNvSpPr/>
          <p:nvPr/>
        </p:nvSpPr>
        <p:spPr>
          <a:xfrm>
            <a:off x="685800" y="5181600"/>
            <a:ext cx="1040670" cy="400110"/>
          </a:xfrm>
          <a:prstGeom prst="rect">
            <a:avLst/>
          </a:prstGeom>
        </p:spPr>
        <p:txBody>
          <a:bodyPr wrap="none">
            <a:spAutoFit/>
          </a:bodyPr>
          <a:lstStyle/>
          <a:p>
            <a:r>
              <a:rPr lang="en-US" sz="2000" b="0" i="1" dirty="0" smtClean="0">
                <a:latin typeface="Times New Roman" pitchFamily="18" charset="0"/>
                <a:cs typeface="Times New Roman" pitchFamily="18" charset="0"/>
              </a:rPr>
              <a:t>METRO</a:t>
            </a:r>
            <a:endParaRPr lang="en-US" sz="2000" b="0" dirty="0">
              <a:latin typeface="Times New Roman" pitchFamily="18" charset="0"/>
              <a:cs typeface="Times New Roman" pitchFamily="18" charset="0"/>
            </a:endParaRPr>
          </a:p>
        </p:txBody>
      </p:sp>
      <p:sp>
        <p:nvSpPr>
          <p:cNvPr id="38" name="Rectangle 37"/>
          <p:cNvSpPr/>
          <p:nvPr/>
        </p:nvSpPr>
        <p:spPr>
          <a:xfrm>
            <a:off x="2514600" y="5181600"/>
            <a:ext cx="5009961" cy="400110"/>
          </a:xfrm>
          <a:prstGeom prst="rect">
            <a:avLst/>
          </a:prstGeom>
        </p:spPr>
        <p:txBody>
          <a:bodyPr wrap="none">
            <a:spAutoFit/>
          </a:bodyPr>
          <a:lstStyle/>
          <a:p>
            <a:r>
              <a:rPr lang="en-US" sz="2000" b="0" dirty="0" smtClean="0">
                <a:latin typeface="Arial" pitchFamily="34" charset="0"/>
              </a:rPr>
              <a:t>CBSA area classification = control variable</a:t>
            </a:r>
            <a:endParaRPr lang="en-US" sz="2000" b="0" dirty="0"/>
          </a:p>
        </p:txBody>
      </p:sp>
      <p:pic>
        <p:nvPicPr>
          <p:cNvPr id="383002" name="Picture 26"/>
          <p:cNvPicPr>
            <a:picLocks noChangeAspect="1" noChangeArrowheads="1"/>
          </p:cNvPicPr>
          <p:nvPr/>
        </p:nvPicPr>
        <p:blipFill>
          <a:blip r:embed="rId7" cstate="print"/>
          <a:srcRect/>
          <a:stretch>
            <a:fillRect/>
          </a:stretch>
        </p:blipFill>
        <p:spPr bwMode="auto">
          <a:xfrm>
            <a:off x="914400" y="5638800"/>
            <a:ext cx="285750" cy="304800"/>
          </a:xfrm>
          <a:prstGeom prst="rect">
            <a:avLst/>
          </a:prstGeom>
          <a:noFill/>
          <a:ln w="9525">
            <a:noFill/>
            <a:miter lim="800000"/>
            <a:headEnd/>
            <a:tailEnd/>
          </a:ln>
          <a:effectLst/>
        </p:spPr>
      </p:pic>
      <p:graphicFrame>
        <p:nvGraphicFramePr>
          <p:cNvPr id="40" name="Object 39"/>
          <p:cNvGraphicFramePr>
            <a:graphicFrameLocks noChangeAspect="1"/>
          </p:cNvGraphicFramePr>
          <p:nvPr/>
        </p:nvGraphicFramePr>
        <p:xfrm>
          <a:off x="4514850" y="3321050"/>
          <a:ext cx="114300" cy="215900"/>
        </p:xfrm>
        <a:graphic>
          <a:graphicData uri="http://schemas.openxmlformats.org/presentationml/2006/ole">
            <p:oleObj spid="_x0000_s698373" name="Equation" r:id="rId8" imgW="114120" imgH="215640" progId="Equation.3">
              <p:embed/>
            </p:oleObj>
          </a:graphicData>
        </a:graphic>
      </p:graphicFrame>
      <p:sp>
        <p:nvSpPr>
          <p:cNvPr id="41" name="Rectangle 40"/>
          <p:cNvSpPr/>
          <p:nvPr/>
        </p:nvSpPr>
        <p:spPr>
          <a:xfrm>
            <a:off x="2514600" y="5562600"/>
            <a:ext cx="2560316" cy="400110"/>
          </a:xfrm>
          <a:prstGeom prst="rect">
            <a:avLst/>
          </a:prstGeom>
        </p:spPr>
        <p:txBody>
          <a:bodyPr wrap="none">
            <a:spAutoFit/>
          </a:bodyPr>
          <a:lstStyle/>
          <a:p>
            <a:r>
              <a:rPr lang="en-US" sz="2000" b="0" dirty="0" smtClean="0">
                <a:latin typeface="Arial" pitchFamily="34" charset="0"/>
              </a:rPr>
              <a:t>Represent error term</a:t>
            </a:r>
            <a:endParaRPr lang="en-US" sz="2000" dirty="0"/>
          </a:p>
        </p:txBody>
      </p:sp>
      <p:graphicFrame>
        <p:nvGraphicFramePr>
          <p:cNvPr id="698375" name="Object 7"/>
          <p:cNvGraphicFramePr>
            <a:graphicFrameLocks noChangeAspect="1"/>
          </p:cNvGraphicFramePr>
          <p:nvPr>
            <p:ph idx="1"/>
          </p:nvPr>
        </p:nvGraphicFramePr>
        <p:xfrm>
          <a:off x="457200" y="1371600"/>
          <a:ext cx="8153400" cy="381000"/>
        </p:xfrm>
        <a:graphic>
          <a:graphicData uri="http://schemas.openxmlformats.org/presentationml/2006/ole">
            <p:oleObj spid="_x0000_s698375" name="Equation" r:id="rId9" imgW="4876667" imgH="228544"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4800" y="152400"/>
            <a:ext cx="8686800" cy="914400"/>
          </a:xfrm>
        </p:spPr>
        <p:txBody>
          <a:bodyPr/>
          <a:lstStyle/>
          <a:p>
            <a:pPr algn="ctr"/>
            <a:r>
              <a:rPr lang="en-US" b="1" dirty="0" smtClean="0"/>
              <a:t>Results: Multivariate Regression Analysis</a:t>
            </a:r>
            <a:br>
              <a:rPr lang="en-US" b="1" dirty="0" smtClean="0"/>
            </a:br>
            <a:r>
              <a:rPr lang="en-US" sz="1400" b="1" dirty="0" smtClean="0"/>
              <a:t>Facility Type on Percent Change in the Number of Ambulatory Laparoscopic </a:t>
            </a:r>
            <a:r>
              <a:rPr lang="en-US" sz="1400" b="1" dirty="0" err="1" smtClean="0"/>
              <a:t>Cholecystectomy</a:t>
            </a:r>
            <a:r>
              <a:rPr lang="en-US" sz="1400" b="1" dirty="0" smtClean="0"/>
              <a:t> Cases Performed in 2004 and 2009 (N = 516) (beta coefficient, beta weight, and significance level)</a:t>
            </a:r>
            <a:r>
              <a:rPr lang="en-US" b="1" dirty="0" smtClean="0"/>
              <a:t/>
            </a:r>
            <a:br>
              <a:rPr lang="en-US" b="1" dirty="0" smtClean="0"/>
            </a:br>
            <a:endParaRPr lang="en-US" b="1" dirty="0" smtClean="0"/>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22</a:t>
            </a:fld>
            <a:endParaRPr lang="en-US" sz="1400" b="0" dirty="0"/>
          </a:p>
        </p:txBody>
      </p:sp>
      <p:graphicFrame>
        <p:nvGraphicFramePr>
          <p:cNvPr id="386050" name="Object 2"/>
          <p:cNvGraphicFramePr>
            <a:graphicFrameLocks noChangeAspect="1"/>
          </p:cNvGraphicFramePr>
          <p:nvPr/>
        </p:nvGraphicFramePr>
        <p:xfrm>
          <a:off x="1479550" y="1109663"/>
          <a:ext cx="6445250" cy="4834350"/>
        </p:xfrm>
        <a:graphic>
          <a:graphicData uri="http://schemas.openxmlformats.org/presentationml/2006/ole">
            <p:oleObj spid="_x0000_s386050" name="Document" r:id="rId4" imgW="6186925" imgH="4639618" progId="Word.Document.12">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0" y="0"/>
            <a:ext cx="9144000" cy="1371600"/>
          </a:xfrm>
        </p:spPr>
        <p:txBody>
          <a:bodyPr/>
          <a:lstStyle/>
          <a:p>
            <a:pPr algn="ctr"/>
            <a:r>
              <a:rPr lang="en-US" b="1" dirty="0" smtClean="0"/>
              <a:t>Results: Multivariate Regression Analysis</a:t>
            </a:r>
            <a:br>
              <a:rPr lang="en-US" b="1" dirty="0" smtClean="0"/>
            </a:br>
            <a:r>
              <a:rPr lang="en-US" sz="1400" dirty="0" smtClean="0"/>
              <a:t> </a:t>
            </a:r>
            <a:r>
              <a:rPr lang="en-US" sz="1600" b="1" dirty="0" smtClean="0"/>
              <a:t>Facility Type on Percent Change in the Number of Ambulatory Laparoscopic Appendectomy Cases Performed in 2004 and 2009 ( N = 436) (beta coefficient, beta weight, and significance level)</a:t>
            </a:r>
            <a:br>
              <a:rPr lang="en-US" sz="1600"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endParaRPr lang="en-US" b="1" dirty="0" smtClean="0"/>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23</a:t>
            </a:fld>
            <a:endParaRPr lang="en-US" sz="1400" b="0" dirty="0"/>
          </a:p>
        </p:txBody>
      </p:sp>
      <p:sp>
        <p:nvSpPr>
          <p:cNvPr id="5" name="Rectangle 4"/>
          <p:cNvSpPr/>
          <p:nvPr/>
        </p:nvSpPr>
        <p:spPr>
          <a:xfrm>
            <a:off x="1066800" y="1905000"/>
            <a:ext cx="7162800" cy="646331"/>
          </a:xfrm>
          <a:prstGeom prst="rect">
            <a:avLst/>
          </a:prstGeom>
        </p:spPr>
        <p:txBody>
          <a:bodyPr wrap="square">
            <a:spAutoFit/>
          </a:bodyPr>
          <a:lstStyle/>
          <a:p>
            <a:pPr lvl="0"/>
            <a:endParaRPr lang="en-US" sz="3600" i="1" dirty="0" smtClean="0">
              <a:latin typeface="Times New Roman" pitchFamily="18" charset="0"/>
              <a:cs typeface="Times New Roman" pitchFamily="18" charset="0"/>
            </a:endParaRPr>
          </a:p>
        </p:txBody>
      </p:sp>
      <p:graphicFrame>
        <p:nvGraphicFramePr>
          <p:cNvPr id="414725" name="Object 5"/>
          <p:cNvGraphicFramePr>
            <a:graphicFrameLocks noChangeAspect="1"/>
          </p:cNvGraphicFramePr>
          <p:nvPr/>
        </p:nvGraphicFramePr>
        <p:xfrm>
          <a:off x="876926" y="1219200"/>
          <a:ext cx="7352674" cy="4928716"/>
        </p:xfrm>
        <a:graphic>
          <a:graphicData uri="http://schemas.openxmlformats.org/presentationml/2006/ole">
            <p:oleObj spid="_x0000_s414725" name="Document" r:id="rId4" imgW="6112609" imgH="4841169" progId="Word.Document.12">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52400"/>
            <a:ext cx="8229600" cy="914400"/>
          </a:xfrm>
        </p:spPr>
        <p:txBody>
          <a:bodyPr/>
          <a:lstStyle/>
          <a:p>
            <a:pPr algn="ctr"/>
            <a:r>
              <a:rPr lang="en-US" b="1" dirty="0" smtClean="0"/>
              <a:t>Results: Summary Hypothesis Chart </a:t>
            </a:r>
            <a:r>
              <a:rPr lang="en-US" sz="2000" dirty="0" smtClean="0"/>
              <a:t/>
            </a:r>
            <a:br>
              <a:rPr lang="en-US" sz="2000" dirty="0" smtClean="0"/>
            </a:br>
            <a:r>
              <a:rPr lang="en-US" sz="2000" dirty="0" smtClean="0"/>
              <a:t>(mean percent change, beta coefficient, beta weight, and significance) </a:t>
            </a:r>
            <a:r>
              <a:rPr lang="en-US" b="1" dirty="0" smtClean="0"/>
              <a:t/>
            </a:r>
            <a:br>
              <a:rPr lang="en-US" b="1" dirty="0" smtClean="0"/>
            </a:br>
            <a:r>
              <a:rPr lang="en-US" b="1" dirty="0" smtClean="0"/>
              <a:t/>
            </a:r>
            <a:br>
              <a:rPr lang="en-US" b="1" dirty="0" smtClean="0"/>
            </a:br>
            <a:r>
              <a:rPr lang="en-US" b="1" dirty="0" smtClean="0"/>
              <a:t/>
            </a:r>
            <a:br>
              <a:rPr lang="en-US" b="1" dirty="0" smtClean="0"/>
            </a:br>
            <a:endParaRPr lang="en-US" b="1" dirty="0" smtClean="0"/>
          </a:p>
        </p:txBody>
      </p:sp>
      <p:sp>
        <p:nvSpPr>
          <p:cNvPr id="25603" name="Content Placeholder 2"/>
          <p:cNvSpPr>
            <a:spLocks noGrp="1"/>
          </p:cNvSpPr>
          <p:nvPr>
            <p:ph idx="1"/>
          </p:nvPr>
        </p:nvSpPr>
        <p:spPr>
          <a:xfrm>
            <a:off x="990600" y="1524000"/>
            <a:ext cx="7620000" cy="3505200"/>
          </a:xfrm>
        </p:spPr>
        <p:txBody>
          <a:bodyPr/>
          <a:lstStyle/>
          <a:p>
            <a:endParaRPr lang="en-US" sz="3200" dirty="0" smtClean="0"/>
          </a:p>
          <a:p>
            <a:pPr lvl="1">
              <a:buFontTx/>
              <a:buNone/>
            </a:pPr>
            <a:endParaRPr lang="en-US" dirty="0" smtClean="0"/>
          </a:p>
          <a:p>
            <a:endParaRPr lang="en-US" dirty="0" smtClean="0"/>
          </a:p>
          <a:p>
            <a:pPr>
              <a:buNone/>
            </a:pPr>
            <a:endParaRPr lang="en-US" dirty="0" smtClean="0"/>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24</a:t>
            </a:fld>
            <a:endParaRPr lang="en-US" sz="1400" b="0" dirty="0"/>
          </a:p>
        </p:txBody>
      </p:sp>
      <p:sp>
        <p:nvSpPr>
          <p:cNvPr id="5" name="Rectangle 4"/>
          <p:cNvSpPr/>
          <p:nvPr/>
        </p:nvSpPr>
        <p:spPr>
          <a:xfrm>
            <a:off x="1066800" y="1905000"/>
            <a:ext cx="7162800" cy="646331"/>
          </a:xfrm>
          <a:prstGeom prst="rect">
            <a:avLst/>
          </a:prstGeom>
        </p:spPr>
        <p:txBody>
          <a:bodyPr wrap="square">
            <a:spAutoFit/>
          </a:bodyPr>
          <a:lstStyle/>
          <a:p>
            <a:pPr lvl="0"/>
            <a:endParaRPr lang="en-US" sz="3600" i="1" dirty="0" smtClean="0">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381000" y="1447800"/>
          <a:ext cx="8534399" cy="4206240"/>
        </p:xfrm>
        <a:graphic>
          <a:graphicData uri="http://schemas.openxmlformats.org/drawingml/2006/table">
            <a:tbl>
              <a:tblPr firstRow="1" bandRow="1">
                <a:tableStyleId>{2D5ABB26-0587-4C30-8999-92F81FD0307C}</a:tableStyleId>
              </a:tblPr>
              <a:tblGrid>
                <a:gridCol w="1295400"/>
                <a:gridCol w="3178945"/>
                <a:gridCol w="783455"/>
                <a:gridCol w="838200"/>
                <a:gridCol w="1143000"/>
                <a:gridCol w="1295399"/>
              </a:tblGrid>
              <a:tr h="280416">
                <a:tc rowSpan="2">
                  <a:txBody>
                    <a:bodyPr/>
                    <a:lstStyle/>
                    <a:p>
                      <a:pPr marL="0" marR="0" algn="ctr">
                        <a:lnSpc>
                          <a:spcPct val="115000"/>
                        </a:lnSpc>
                        <a:spcBef>
                          <a:spcPts val="0"/>
                        </a:spcBef>
                        <a:spcAft>
                          <a:spcPts val="0"/>
                        </a:spcAft>
                      </a:pPr>
                      <a:r>
                        <a:rPr lang="en-US" sz="1600" b="1" kern="1600" dirty="0" smtClean="0">
                          <a:solidFill>
                            <a:srgbClr val="682069"/>
                          </a:solidFill>
                          <a:latin typeface="+mn-lt"/>
                          <a:ea typeface="Times New Roman"/>
                        </a:rPr>
                        <a:t>Hypothesis</a:t>
                      </a:r>
                      <a:endParaRPr lang="en-US" sz="1600" dirty="0">
                        <a:solidFill>
                          <a:srgbClr val="682069"/>
                        </a:solidFill>
                        <a:latin typeface="+mn-lt"/>
                        <a:ea typeface="Calibri"/>
                      </a:endParaRPr>
                    </a:p>
                    <a:p>
                      <a:pPr marL="0" marR="0" algn="ctr">
                        <a:lnSpc>
                          <a:spcPct val="115000"/>
                        </a:lnSpc>
                        <a:spcBef>
                          <a:spcPts val="0"/>
                        </a:spcBef>
                        <a:spcAft>
                          <a:spcPts val="0"/>
                        </a:spcAft>
                      </a:pPr>
                      <a:endParaRPr lang="en-US" sz="1600" dirty="0">
                        <a:solidFill>
                          <a:srgbClr val="682069"/>
                        </a:solidFill>
                        <a:latin typeface="+mn-lt"/>
                        <a:ea typeface="Calibri"/>
                      </a:endParaRPr>
                    </a:p>
                  </a:txBody>
                  <a:tcPr marL="68580" marR="68580" marT="0" marB="0">
                    <a:lnB w="3175" cap="flat" cmpd="sng" algn="ctr">
                      <a:solidFill>
                        <a:schemeClr val="tx1"/>
                      </a:solidFill>
                      <a:prstDash val="solid"/>
                      <a:round/>
                      <a:headEnd type="none" w="med" len="med"/>
                      <a:tailEnd type="none" w="med" len="med"/>
                    </a:lnB>
                  </a:tcPr>
                </a:tc>
                <a:tc rowSpan="2">
                  <a:txBody>
                    <a:bodyPr/>
                    <a:lstStyle/>
                    <a:p>
                      <a:pPr marL="0" marR="0" algn="ctr">
                        <a:lnSpc>
                          <a:spcPct val="115000"/>
                        </a:lnSpc>
                        <a:spcBef>
                          <a:spcPts val="0"/>
                        </a:spcBef>
                        <a:spcAft>
                          <a:spcPts val="1000"/>
                        </a:spcAft>
                      </a:pPr>
                      <a:r>
                        <a:rPr lang="en-US" sz="1600" b="1" kern="1600" dirty="0" smtClean="0">
                          <a:solidFill>
                            <a:srgbClr val="682069"/>
                          </a:solidFill>
                          <a:latin typeface="+mn-lt"/>
                          <a:ea typeface="Times New Roman"/>
                        </a:rPr>
                        <a:t>Medical </a:t>
                      </a:r>
                      <a:r>
                        <a:rPr lang="en-US" sz="1600" b="1" kern="1600" dirty="0">
                          <a:solidFill>
                            <a:srgbClr val="682069"/>
                          </a:solidFill>
                          <a:latin typeface="+mn-lt"/>
                          <a:ea typeface="Times New Roman"/>
                        </a:rPr>
                        <a:t>Facility Shift</a:t>
                      </a:r>
                      <a:endParaRPr lang="en-US" sz="1600" dirty="0">
                        <a:solidFill>
                          <a:srgbClr val="682069"/>
                        </a:solidFill>
                        <a:latin typeface="+mn-lt"/>
                        <a:ea typeface="Calibri"/>
                      </a:endParaRPr>
                    </a:p>
                  </a:txBody>
                  <a:tcPr marL="68580" marR="68580" marT="0" marB="0">
                    <a:lnB w="3175" cap="flat" cmpd="sng" algn="ctr">
                      <a:solidFill>
                        <a:schemeClr val="tx1"/>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600" b="1" kern="1200" dirty="0" smtClean="0">
                          <a:solidFill>
                            <a:srgbClr val="682069"/>
                          </a:solidFill>
                          <a:latin typeface="+mn-lt"/>
                          <a:ea typeface="Times New Roman"/>
                        </a:rPr>
                        <a:t>Average</a:t>
                      </a:r>
                      <a:r>
                        <a:rPr lang="en-US" sz="1600" b="1" kern="1200" baseline="0" dirty="0" smtClean="0">
                          <a:solidFill>
                            <a:srgbClr val="682069"/>
                          </a:solidFill>
                          <a:latin typeface="+mn-lt"/>
                          <a:ea typeface="Times New Roman"/>
                        </a:rPr>
                        <a:t> % Change</a:t>
                      </a:r>
                      <a:endParaRPr lang="en-US" sz="1600" b="1" kern="1600" dirty="0" smtClean="0">
                        <a:solidFill>
                          <a:srgbClr val="682069"/>
                        </a:solidFill>
                        <a:latin typeface="+mn-lt"/>
                        <a:ea typeface="Times New Roman"/>
                      </a:endParaRPr>
                    </a:p>
                  </a:txBody>
                  <a:tcPr marL="68580" marR="68580" marT="0" marB="0">
                    <a:lnB w="3175" cap="flat" cmpd="sng" algn="ctr">
                      <a:solidFill>
                        <a:schemeClr val="bg1">
                          <a:lumMod val="75000"/>
                        </a:schemeClr>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600" dirty="0">
                        <a:solidFill>
                          <a:srgbClr val="682069"/>
                        </a:solidFill>
                        <a:latin typeface="Times New Roman"/>
                        <a:ea typeface="Calibri"/>
                      </a:endParaRPr>
                    </a:p>
                  </a:txBody>
                  <a:tcPr marL="68580" marR="68580" marT="0" marB="0">
                    <a:lnB w="3175" cap="flat" cmpd="sng" algn="ctr">
                      <a:solidFill>
                        <a:schemeClr val="bg1">
                          <a:lumMod val="75000"/>
                        </a:schemeClr>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600" b="1" kern="1600" dirty="0" err="1">
                          <a:solidFill>
                            <a:srgbClr val="682069"/>
                          </a:solidFill>
                          <a:latin typeface="+mn-lt"/>
                          <a:ea typeface="Times New Roman"/>
                        </a:rPr>
                        <a:t>Bivariate</a:t>
                      </a:r>
                      <a:endParaRPr lang="en-US" sz="1600" dirty="0">
                        <a:solidFill>
                          <a:srgbClr val="682069"/>
                        </a:solidFill>
                        <a:latin typeface="+mn-lt"/>
                        <a:ea typeface="Calibri"/>
                      </a:endParaRPr>
                    </a:p>
                  </a:txBody>
                  <a:tcPr marL="68580" marR="68580" marT="0" marB="0">
                    <a:lnB w="3175" cap="flat" cmpd="sng" algn="ctr">
                      <a:solidFill>
                        <a:schemeClr val="tx1"/>
                      </a:solidFill>
                      <a:prstDash val="solid"/>
                      <a:round/>
                      <a:headEnd type="none" w="med" len="med"/>
                      <a:tailEnd type="none" w="med" len="med"/>
                    </a:lnB>
                  </a:tcPr>
                </a:tc>
                <a:tc rowSpan="2">
                  <a:txBody>
                    <a:bodyPr/>
                    <a:lstStyle/>
                    <a:p>
                      <a:pPr marL="0" marR="0" algn="ctr">
                        <a:lnSpc>
                          <a:spcPct val="115000"/>
                        </a:lnSpc>
                        <a:spcBef>
                          <a:spcPts val="0"/>
                        </a:spcBef>
                        <a:spcAft>
                          <a:spcPts val="0"/>
                        </a:spcAft>
                      </a:pPr>
                      <a:r>
                        <a:rPr lang="en-US" sz="1600" b="1" kern="1600" dirty="0">
                          <a:solidFill>
                            <a:srgbClr val="682069"/>
                          </a:solidFill>
                          <a:latin typeface="+mn-lt"/>
                          <a:ea typeface="Times New Roman"/>
                        </a:rPr>
                        <a:t>Multivariate</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b="1" kern="1600" dirty="0">
                          <a:solidFill>
                            <a:srgbClr val="682069"/>
                          </a:solidFill>
                          <a:latin typeface="+mn-lt"/>
                          <a:ea typeface="Times New Roman"/>
                        </a:rPr>
                        <a:t>(Model 4)</a:t>
                      </a:r>
                      <a:endParaRPr lang="en-US" sz="1600" dirty="0">
                        <a:solidFill>
                          <a:srgbClr val="682069"/>
                        </a:solidFill>
                        <a:latin typeface="+mn-lt"/>
                        <a:ea typeface="Calibri"/>
                      </a:endParaRPr>
                    </a:p>
                  </a:txBody>
                  <a:tcPr marL="68580" marR="68580" marT="0" marB="0">
                    <a:lnB w="3175" cap="flat" cmpd="sng" algn="ctr">
                      <a:solidFill>
                        <a:schemeClr val="tx1"/>
                      </a:solidFill>
                      <a:prstDash val="solid"/>
                      <a:round/>
                      <a:headEnd type="none" w="med" len="med"/>
                      <a:tailEnd type="none" w="med" len="med"/>
                    </a:lnB>
                  </a:tcPr>
                </a:tc>
              </a:tr>
              <a:tr h="280416">
                <a:tc vMerge="1">
                  <a:txBody>
                    <a:bodyPr/>
                    <a:lstStyle/>
                    <a:p>
                      <a:endParaRPr lang="en-US"/>
                    </a:p>
                  </a:txBody>
                  <a:tcPr/>
                </a:tc>
                <a:tc vMerge="1">
                  <a:txBody>
                    <a:bodyPr/>
                    <a:lstStyle/>
                    <a:p>
                      <a:endParaRPr lang="en-US"/>
                    </a:p>
                  </a:txBody>
                  <a:tcPr/>
                </a:tc>
                <a:tc>
                  <a:txBody>
                    <a:bodyPr/>
                    <a:lstStyle/>
                    <a:p>
                      <a:pPr marL="0" marR="0" algn="ctr">
                        <a:lnSpc>
                          <a:spcPct val="115000"/>
                        </a:lnSpc>
                        <a:spcBef>
                          <a:spcPts val="0"/>
                        </a:spcBef>
                        <a:spcAft>
                          <a:spcPts val="0"/>
                        </a:spcAft>
                      </a:pPr>
                      <a:r>
                        <a:rPr lang="en-US" sz="1600" b="1" kern="1600" dirty="0" smtClean="0">
                          <a:solidFill>
                            <a:srgbClr val="682069"/>
                          </a:solidFill>
                          <a:latin typeface="+mn-lt"/>
                          <a:ea typeface="Times New Roman"/>
                        </a:rPr>
                        <a:t>ACGH</a:t>
                      </a:r>
                      <a:endParaRPr lang="en-US" sz="1600" dirty="0">
                        <a:solidFill>
                          <a:srgbClr val="682069"/>
                        </a:solidFill>
                        <a:latin typeface="+mn-lt"/>
                        <a:ea typeface="Calibri"/>
                      </a:endParaRPr>
                    </a:p>
                  </a:txBody>
                  <a:tcPr marL="68580" marR="68580" marT="0" marB="0">
                    <a:lnT w="3175" cap="flat" cmpd="sng" algn="ctr">
                      <a:solidFill>
                        <a:schemeClr val="bg1">
                          <a:lumMod val="7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kern="1600" dirty="0" smtClean="0">
                          <a:solidFill>
                            <a:srgbClr val="682069"/>
                          </a:solidFill>
                          <a:latin typeface="+mn-lt"/>
                          <a:ea typeface="Times New Roman"/>
                        </a:rPr>
                        <a:t>ASC</a:t>
                      </a:r>
                      <a:endParaRPr lang="en-US" sz="1600" dirty="0">
                        <a:solidFill>
                          <a:srgbClr val="682069"/>
                        </a:solidFill>
                        <a:latin typeface="+mn-lt"/>
                        <a:ea typeface="Calibri"/>
                      </a:endParaRPr>
                    </a:p>
                  </a:txBody>
                  <a:tcPr marL="68580" marR="68580" marT="0" marB="0">
                    <a:lnT w="3175" cap="flat" cmpd="sng" algn="ctr">
                      <a:solidFill>
                        <a:schemeClr val="bg1">
                          <a:lumMod val="75000"/>
                        </a:schemeClr>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r>
              <a:tr h="370840">
                <a:tc>
                  <a:txBody>
                    <a:bodyPr/>
                    <a:lstStyle/>
                    <a:p>
                      <a:pPr marL="0" marR="0" algn="ctr">
                        <a:lnSpc>
                          <a:spcPct val="115000"/>
                        </a:lnSpc>
                        <a:spcBef>
                          <a:spcPts val="0"/>
                        </a:spcBef>
                        <a:spcAft>
                          <a:spcPts val="0"/>
                        </a:spcAft>
                      </a:pPr>
                      <a:r>
                        <a:rPr lang="en-US" sz="1600" kern="1600" dirty="0" smtClean="0">
                          <a:solidFill>
                            <a:srgbClr val="682069"/>
                          </a:solidFill>
                          <a:latin typeface="+mn-lt"/>
                          <a:ea typeface="Times New Roman"/>
                        </a:rPr>
                        <a:t>A</a:t>
                      </a:r>
                      <a:endParaRPr lang="en-US" sz="1600" dirty="0">
                        <a:solidFill>
                          <a:srgbClr val="682069"/>
                        </a:solidFill>
                        <a:latin typeface="+mn-lt"/>
                        <a:ea typeface="Calibri"/>
                      </a:endParaRPr>
                    </a:p>
                  </a:txBody>
                  <a:tcPr marL="68580" marR="68580" marT="0" marB="0">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kern="1600" dirty="0">
                          <a:solidFill>
                            <a:srgbClr val="682069"/>
                          </a:solidFill>
                          <a:latin typeface="+mn-lt"/>
                          <a:ea typeface="Times New Roman"/>
                        </a:rPr>
                        <a:t>Compared to ACGHs, ASCs will experience a larger percentage increase in the number of ambulatory laparoscopic </a:t>
                      </a:r>
                      <a:r>
                        <a:rPr lang="en-US" sz="1600" kern="1600" dirty="0" err="1">
                          <a:solidFill>
                            <a:srgbClr val="682069"/>
                          </a:solidFill>
                          <a:latin typeface="+mn-lt"/>
                          <a:ea typeface="Times New Roman"/>
                        </a:rPr>
                        <a:t>cholecystectomy</a:t>
                      </a:r>
                      <a:r>
                        <a:rPr lang="en-US" sz="1600" kern="1600" dirty="0">
                          <a:solidFill>
                            <a:srgbClr val="682069"/>
                          </a:solidFill>
                          <a:latin typeface="+mn-lt"/>
                          <a:ea typeface="Times New Roman"/>
                        </a:rPr>
                        <a:t> procedures performed.   </a:t>
                      </a:r>
                      <a:endParaRPr lang="en-US" sz="1600" dirty="0">
                        <a:solidFill>
                          <a:srgbClr val="682069"/>
                        </a:solidFill>
                        <a:latin typeface="+mn-lt"/>
                        <a:ea typeface="Calibri"/>
                      </a:endParaRPr>
                    </a:p>
                  </a:txBody>
                  <a:tcPr marL="68580" marR="68580" marT="0" marB="0">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kern="1600" dirty="0">
                          <a:solidFill>
                            <a:srgbClr val="682069"/>
                          </a:solidFill>
                          <a:latin typeface="+mn-lt"/>
                          <a:ea typeface="Times New Roman"/>
                        </a:rPr>
                        <a:t>203%</a:t>
                      </a:r>
                      <a:endParaRPr lang="en-US" sz="1600" dirty="0">
                        <a:solidFill>
                          <a:srgbClr val="682069"/>
                        </a:solidFill>
                        <a:latin typeface="+mn-lt"/>
                        <a:ea typeface="Calibri"/>
                      </a:endParaRPr>
                    </a:p>
                  </a:txBody>
                  <a:tcPr marL="68580" marR="68580" marT="0" marB="0">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kern="1600" dirty="0">
                          <a:solidFill>
                            <a:srgbClr val="682069"/>
                          </a:solidFill>
                          <a:latin typeface="+mn-lt"/>
                          <a:ea typeface="Times New Roman"/>
                        </a:rPr>
                        <a:t>-64.3%</a:t>
                      </a:r>
                      <a:endParaRPr lang="en-US" sz="1600" dirty="0">
                        <a:solidFill>
                          <a:srgbClr val="682069"/>
                        </a:solidFill>
                        <a:latin typeface="+mn-lt"/>
                        <a:ea typeface="Calibri"/>
                      </a:endParaRPr>
                    </a:p>
                  </a:txBody>
                  <a:tcPr marL="68580" marR="68580" marT="0" marB="0">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kern="1600" dirty="0">
                          <a:solidFill>
                            <a:srgbClr val="682069"/>
                          </a:solidFill>
                          <a:latin typeface="+mn-lt"/>
                          <a:ea typeface="Times New Roman"/>
                        </a:rPr>
                        <a:t>2.675**</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kern="1600" dirty="0">
                          <a:solidFill>
                            <a:srgbClr val="682069"/>
                          </a:solidFill>
                          <a:latin typeface="+mn-lt"/>
                          <a:ea typeface="Times New Roman"/>
                        </a:rPr>
                        <a:t>.296</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kern="1600" dirty="0">
                          <a:solidFill>
                            <a:srgbClr val="682069"/>
                          </a:solidFill>
                          <a:latin typeface="+mn-lt"/>
                          <a:ea typeface="Times New Roman"/>
                        </a:rPr>
                        <a:t>(.000)</a:t>
                      </a:r>
                      <a:endParaRPr lang="en-US" sz="1600" dirty="0">
                        <a:solidFill>
                          <a:srgbClr val="682069"/>
                        </a:solidFill>
                        <a:latin typeface="+mn-lt"/>
                        <a:ea typeface="Calibri"/>
                      </a:endParaRPr>
                    </a:p>
                  </a:txBody>
                  <a:tcPr marL="68580" marR="68580" marT="0" marB="0">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kern="1600" dirty="0">
                          <a:solidFill>
                            <a:srgbClr val="682069"/>
                          </a:solidFill>
                          <a:latin typeface="+mn-lt"/>
                          <a:ea typeface="Times New Roman"/>
                        </a:rPr>
                        <a:t>3.176**</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kern="1600" dirty="0">
                          <a:solidFill>
                            <a:srgbClr val="682069"/>
                          </a:solidFill>
                          <a:latin typeface="+mn-lt"/>
                          <a:ea typeface="Times New Roman"/>
                        </a:rPr>
                        <a:t>.351</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kern="1600" dirty="0">
                          <a:solidFill>
                            <a:srgbClr val="682069"/>
                          </a:solidFill>
                          <a:latin typeface="+mn-lt"/>
                          <a:ea typeface="Times New Roman"/>
                        </a:rPr>
                        <a:t>(.000)</a:t>
                      </a:r>
                      <a:endParaRPr lang="en-US" sz="1600" dirty="0">
                        <a:solidFill>
                          <a:srgbClr val="682069"/>
                        </a:solidFill>
                        <a:latin typeface="+mn-lt"/>
                        <a:ea typeface="Calibri"/>
                      </a:endParaRPr>
                    </a:p>
                  </a:txBody>
                  <a:tcPr marL="68580" marR="68580" marT="0" marB="0">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r>
              <a:tr h="370840">
                <a:tc>
                  <a:txBody>
                    <a:bodyPr/>
                    <a:lstStyle/>
                    <a:p>
                      <a:pPr marL="0" marR="0" algn="ctr">
                        <a:lnSpc>
                          <a:spcPct val="115000"/>
                        </a:lnSpc>
                        <a:spcBef>
                          <a:spcPts val="0"/>
                        </a:spcBef>
                        <a:spcAft>
                          <a:spcPts val="0"/>
                        </a:spcAft>
                      </a:pPr>
                      <a:r>
                        <a:rPr lang="en-US" sz="1600" kern="1600" dirty="0" smtClean="0">
                          <a:solidFill>
                            <a:srgbClr val="682069"/>
                          </a:solidFill>
                          <a:latin typeface="+mn-lt"/>
                          <a:ea typeface="Times New Roman"/>
                        </a:rPr>
                        <a:t>B</a:t>
                      </a:r>
                      <a:endParaRPr lang="en-US" sz="1600" dirty="0">
                        <a:solidFill>
                          <a:srgbClr val="682069"/>
                        </a:solidFill>
                        <a:latin typeface="+mn-lt"/>
                        <a:ea typeface="Calibri"/>
                      </a:endParaRPr>
                    </a:p>
                  </a:txBody>
                  <a:tcPr marL="68580" marR="68580" marT="0" marB="0">
                    <a:lnT w="3175" cap="flat" cmpd="sng" algn="ctr">
                      <a:solidFill>
                        <a:schemeClr val="bg1">
                          <a:lumMod val="75000"/>
                        </a:schemeClr>
                      </a:solidFill>
                      <a:prstDash val="solid"/>
                      <a:round/>
                      <a:headEnd type="none" w="med" len="med"/>
                      <a:tailEnd type="none" w="med" len="med"/>
                    </a:lnT>
                  </a:tcPr>
                </a:tc>
                <a:tc>
                  <a:txBody>
                    <a:bodyPr/>
                    <a:lstStyle/>
                    <a:p>
                      <a:pPr marL="0" marR="0">
                        <a:lnSpc>
                          <a:spcPct val="115000"/>
                        </a:lnSpc>
                        <a:spcBef>
                          <a:spcPts val="0"/>
                        </a:spcBef>
                        <a:spcAft>
                          <a:spcPts val="0"/>
                        </a:spcAft>
                      </a:pPr>
                      <a:r>
                        <a:rPr lang="en-US" sz="1600" kern="1600" dirty="0">
                          <a:solidFill>
                            <a:srgbClr val="682069"/>
                          </a:solidFill>
                          <a:latin typeface="+mn-lt"/>
                          <a:ea typeface="Times New Roman"/>
                        </a:rPr>
                        <a:t>Compared to ACGHs, ASCs will experience a larger percentage increase in the number of ambulatory laparoscopic appendectomy procedures performed.  </a:t>
                      </a:r>
                      <a:endParaRPr lang="en-US" sz="1600" dirty="0">
                        <a:solidFill>
                          <a:srgbClr val="682069"/>
                        </a:solidFill>
                        <a:latin typeface="+mn-lt"/>
                        <a:ea typeface="Calibri"/>
                      </a:endParaRPr>
                    </a:p>
                  </a:txBody>
                  <a:tcPr marL="68580" marR="68580" marT="0" marB="0">
                    <a:lnT w="3175" cap="flat" cmpd="sng" algn="ctr">
                      <a:solidFill>
                        <a:schemeClr val="bg1">
                          <a:lumMod val="75000"/>
                        </a:schemeClr>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kern="1600" dirty="0">
                          <a:solidFill>
                            <a:srgbClr val="682069"/>
                          </a:solidFill>
                          <a:latin typeface="+mn-lt"/>
                          <a:ea typeface="Times New Roman"/>
                        </a:rPr>
                        <a:t>205%</a:t>
                      </a:r>
                      <a:endParaRPr lang="en-US" sz="1600" dirty="0">
                        <a:solidFill>
                          <a:srgbClr val="682069"/>
                        </a:solidFill>
                        <a:latin typeface="+mn-lt"/>
                        <a:ea typeface="Calibri"/>
                      </a:endParaRPr>
                    </a:p>
                  </a:txBody>
                  <a:tcPr marL="68580" marR="68580" marT="0" marB="0">
                    <a:lnT w="3175" cap="flat" cmpd="sng" algn="ctr">
                      <a:solidFill>
                        <a:schemeClr val="bg1">
                          <a:lumMod val="75000"/>
                        </a:schemeClr>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kern="1600" dirty="0">
                          <a:solidFill>
                            <a:srgbClr val="682069"/>
                          </a:solidFill>
                          <a:latin typeface="+mn-lt"/>
                          <a:ea typeface="Times New Roman"/>
                        </a:rPr>
                        <a:t>-97.8%</a:t>
                      </a:r>
                      <a:endParaRPr lang="en-US" sz="1600" dirty="0">
                        <a:solidFill>
                          <a:srgbClr val="682069"/>
                        </a:solidFill>
                        <a:latin typeface="+mn-lt"/>
                        <a:ea typeface="Calibri"/>
                      </a:endParaRPr>
                    </a:p>
                  </a:txBody>
                  <a:tcPr marL="68580" marR="68580" marT="0" marB="0">
                    <a:lnT w="3175" cap="flat" cmpd="sng" algn="ctr">
                      <a:solidFill>
                        <a:schemeClr val="bg1">
                          <a:lumMod val="75000"/>
                        </a:schemeClr>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kern="1600" dirty="0">
                          <a:solidFill>
                            <a:srgbClr val="682069"/>
                          </a:solidFill>
                          <a:latin typeface="+mn-lt"/>
                          <a:ea typeface="Times New Roman"/>
                        </a:rPr>
                        <a:t>3.026**</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kern="1600" dirty="0">
                          <a:solidFill>
                            <a:srgbClr val="682069"/>
                          </a:solidFill>
                          <a:latin typeface="+mn-lt"/>
                          <a:ea typeface="Times New Roman"/>
                        </a:rPr>
                        <a:t>.339</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kern="1600" dirty="0">
                          <a:solidFill>
                            <a:srgbClr val="682069"/>
                          </a:solidFill>
                          <a:latin typeface="+mn-lt"/>
                          <a:ea typeface="Times New Roman"/>
                        </a:rPr>
                        <a:t>(.000)</a:t>
                      </a:r>
                      <a:endParaRPr lang="en-US" sz="1600" dirty="0">
                        <a:solidFill>
                          <a:srgbClr val="682069"/>
                        </a:solidFill>
                        <a:latin typeface="+mn-lt"/>
                        <a:ea typeface="Calibri"/>
                      </a:endParaRPr>
                    </a:p>
                  </a:txBody>
                  <a:tcPr marL="68580" marR="68580" marT="0" marB="0">
                    <a:lnT w="3175" cap="flat" cmpd="sng" algn="ctr">
                      <a:solidFill>
                        <a:schemeClr val="bg1">
                          <a:lumMod val="75000"/>
                        </a:schemeClr>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kern="1600" dirty="0">
                          <a:solidFill>
                            <a:srgbClr val="682069"/>
                          </a:solidFill>
                          <a:latin typeface="+mn-lt"/>
                          <a:ea typeface="Times New Roman"/>
                        </a:rPr>
                        <a:t>2.306**</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kern="1600" dirty="0">
                          <a:solidFill>
                            <a:srgbClr val="682069"/>
                          </a:solidFill>
                          <a:latin typeface="+mn-lt"/>
                          <a:ea typeface="Times New Roman"/>
                        </a:rPr>
                        <a:t>.258</a:t>
                      </a:r>
                      <a:endParaRPr lang="en-US" sz="1600" dirty="0">
                        <a:solidFill>
                          <a:srgbClr val="682069"/>
                        </a:solidFill>
                        <a:latin typeface="+mn-lt"/>
                        <a:ea typeface="Calibri"/>
                      </a:endParaRPr>
                    </a:p>
                    <a:p>
                      <a:pPr marL="0" marR="0" algn="ctr">
                        <a:lnSpc>
                          <a:spcPct val="115000"/>
                        </a:lnSpc>
                        <a:spcBef>
                          <a:spcPts val="0"/>
                        </a:spcBef>
                        <a:spcAft>
                          <a:spcPts val="0"/>
                        </a:spcAft>
                      </a:pPr>
                      <a:r>
                        <a:rPr lang="en-US" sz="1600" kern="1600" dirty="0">
                          <a:solidFill>
                            <a:srgbClr val="682069"/>
                          </a:solidFill>
                          <a:latin typeface="+mn-lt"/>
                          <a:ea typeface="Times New Roman"/>
                        </a:rPr>
                        <a:t>(.000)</a:t>
                      </a:r>
                      <a:endParaRPr lang="en-US" sz="1600" dirty="0">
                        <a:solidFill>
                          <a:srgbClr val="682069"/>
                        </a:solidFill>
                        <a:latin typeface="+mn-lt"/>
                        <a:ea typeface="Calibri"/>
                      </a:endParaRPr>
                    </a:p>
                  </a:txBody>
                  <a:tcPr marL="68580" marR="68580" marT="0" marB="0">
                    <a:lnT w="3175" cap="flat" cmpd="sng" algn="ctr">
                      <a:solidFill>
                        <a:schemeClr val="bg1">
                          <a:lumMod val="75000"/>
                        </a:schemeClr>
                      </a:solidFill>
                      <a:prstDash val="solid"/>
                      <a:round/>
                      <a:headEnd type="none" w="med" len="med"/>
                      <a:tailEnd type="none" w="med" len="med"/>
                    </a:lnT>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304800" y="152400"/>
            <a:ext cx="8686800" cy="914400"/>
          </a:xfrm>
        </p:spPr>
        <p:txBody>
          <a:bodyPr/>
          <a:lstStyle/>
          <a:p>
            <a:pPr algn="ctr"/>
            <a:r>
              <a:rPr lang="en-US" b="1" dirty="0" smtClean="0"/>
              <a:t>Research Question</a:t>
            </a:r>
          </a:p>
        </p:txBody>
      </p:sp>
      <p:sp>
        <p:nvSpPr>
          <p:cNvPr id="5" name="Content Placeholder 4"/>
          <p:cNvSpPr>
            <a:spLocks noGrp="1"/>
          </p:cNvSpPr>
          <p:nvPr>
            <p:ph idx="1"/>
          </p:nvPr>
        </p:nvSpPr>
        <p:spPr>
          <a:xfrm>
            <a:off x="990600" y="1828800"/>
            <a:ext cx="7620000" cy="4038600"/>
          </a:xfrm>
        </p:spPr>
        <p:txBody>
          <a:bodyPr/>
          <a:lstStyle/>
          <a:p>
            <a:pPr lvl="0">
              <a:buNone/>
            </a:pPr>
            <a:r>
              <a:rPr lang="en-US" sz="3600" i="1" dirty="0" smtClean="0">
                <a:latin typeface="Times New Roman" pitchFamily="18" charset="0"/>
                <a:cs typeface="Times New Roman" pitchFamily="18" charset="0"/>
              </a:rPr>
              <a:t>	</a:t>
            </a:r>
            <a:r>
              <a:rPr lang="en-US" sz="3600" b="1" i="1" dirty="0" smtClean="0">
                <a:latin typeface="Times New Roman" pitchFamily="18" charset="0"/>
                <a:cs typeface="Times New Roman" pitchFamily="18" charset="0"/>
              </a:rPr>
              <a:t>Do study findings support disruptive innovation theory in the hospital industry?</a:t>
            </a:r>
          </a:p>
          <a:p>
            <a:endParaRPr lang="en-US" dirty="0"/>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25</a:t>
            </a:fld>
            <a:endParaRPr lang="en-US" sz="1400" b="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228600"/>
            <a:ext cx="8229600" cy="838200"/>
          </a:xfrm>
        </p:spPr>
        <p:txBody>
          <a:bodyPr/>
          <a:lstStyle/>
          <a:p>
            <a:pPr algn="ctr"/>
            <a:r>
              <a:rPr lang="en-US" sz="3200" b="1" dirty="0" smtClean="0"/>
              <a:t>Interpretation of Results: </a:t>
            </a:r>
            <a:r>
              <a:rPr lang="en-US" b="1" dirty="0" smtClean="0"/>
              <a:t/>
            </a:r>
            <a:br>
              <a:rPr lang="en-US" b="1" dirty="0" smtClean="0"/>
            </a:br>
            <a:r>
              <a:rPr lang="en-US" sz="2000" b="1" dirty="0" smtClean="0"/>
              <a:t>Summary of Hypotheses</a:t>
            </a:r>
            <a:r>
              <a:rPr lang="en-US" b="1" dirty="0" smtClean="0"/>
              <a:t/>
            </a:r>
            <a:br>
              <a:rPr lang="en-US" b="1" dirty="0" smtClean="0"/>
            </a:br>
            <a:r>
              <a:rPr lang="en-US" sz="2000" b="1" i="1" dirty="0" smtClean="0"/>
              <a:t> </a:t>
            </a: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endParaRPr lang="en-US" b="1" dirty="0" smtClean="0"/>
          </a:p>
        </p:txBody>
      </p:sp>
      <p:sp>
        <p:nvSpPr>
          <p:cNvPr id="25603" name="Content Placeholder 2"/>
          <p:cNvSpPr>
            <a:spLocks noGrp="1"/>
          </p:cNvSpPr>
          <p:nvPr>
            <p:ph idx="1"/>
          </p:nvPr>
        </p:nvSpPr>
        <p:spPr>
          <a:xfrm>
            <a:off x="990600" y="1524000"/>
            <a:ext cx="7620000" cy="3505200"/>
          </a:xfrm>
        </p:spPr>
        <p:txBody>
          <a:bodyPr/>
          <a:lstStyle/>
          <a:p>
            <a:endParaRPr lang="en-US" sz="3200" dirty="0" smtClean="0"/>
          </a:p>
          <a:p>
            <a:pPr lvl="1">
              <a:buFontTx/>
              <a:buNone/>
            </a:pPr>
            <a:endParaRPr lang="en-US" dirty="0" smtClean="0"/>
          </a:p>
          <a:p>
            <a:endParaRPr lang="en-US" dirty="0" smtClean="0"/>
          </a:p>
          <a:p>
            <a:pPr>
              <a:buNone/>
            </a:pPr>
            <a:endParaRPr lang="en-US" dirty="0" smtClean="0"/>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26</a:t>
            </a:fld>
            <a:endParaRPr lang="en-US" sz="1400" b="0" dirty="0"/>
          </a:p>
        </p:txBody>
      </p:sp>
      <p:sp>
        <p:nvSpPr>
          <p:cNvPr id="5" name="Rectangle 4"/>
          <p:cNvSpPr/>
          <p:nvPr/>
        </p:nvSpPr>
        <p:spPr>
          <a:xfrm>
            <a:off x="1066800" y="1905000"/>
            <a:ext cx="7162800" cy="646331"/>
          </a:xfrm>
          <a:prstGeom prst="rect">
            <a:avLst/>
          </a:prstGeom>
        </p:spPr>
        <p:txBody>
          <a:bodyPr wrap="square">
            <a:spAutoFit/>
          </a:bodyPr>
          <a:lstStyle/>
          <a:p>
            <a:pPr lvl="0"/>
            <a:endParaRPr lang="en-US" sz="3600" i="1" dirty="0" smtClean="0">
              <a:latin typeface="Times New Roman" pitchFamily="18" charset="0"/>
              <a:cs typeface="Times New Roman" pitchFamily="18" charset="0"/>
            </a:endParaRPr>
          </a:p>
        </p:txBody>
      </p:sp>
      <p:graphicFrame>
        <p:nvGraphicFramePr>
          <p:cNvPr id="9" name="Table 8"/>
          <p:cNvGraphicFramePr>
            <a:graphicFrameLocks noGrp="1"/>
          </p:cNvGraphicFramePr>
          <p:nvPr/>
        </p:nvGraphicFramePr>
        <p:xfrm>
          <a:off x="228601" y="1600200"/>
          <a:ext cx="8534398" cy="3383280"/>
        </p:xfrm>
        <a:graphic>
          <a:graphicData uri="http://schemas.openxmlformats.org/drawingml/2006/table">
            <a:tbl>
              <a:tblPr firstRow="1" bandRow="1">
                <a:tableStyleId>{2D5ABB26-0587-4C30-8999-92F81FD0307C}</a:tableStyleId>
              </a:tblPr>
              <a:tblGrid>
                <a:gridCol w="5198225"/>
                <a:gridCol w="1784465"/>
                <a:gridCol w="1551708"/>
              </a:tblGrid>
              <a:tr h="655320">
                <a:tc>
                  <a:txBody>
                    <a:bodyPr/>
                    <a:lstStyle/>
                    <a:p>
                      <a:pPr algn="ctr"/>
                      <a:r>
                        <a:rPr lang="en-US" sz="2200" b="1" dirty="0" smtClean="0">
                          <a:solidFill>
                            <a:srgbClr val="682069"/>
                          </a:solidFill>
                        </a:rPr>
                        <a:t>Hypothesis</a:t>
                      </a:r>
                      <a:endParaRPr lang="en-US" sz="2200" b="1" dirty="0">
                        <a:solidFill>
                          <a:srgbClr val="682069"/>
                        </a:solidFill>
                      </a:endParaRPr>
                    </a:p>
                  </a:txBody>
                  <a:tcPr>
                    <a:lnB w="3175" cap="flat" cmpd="sng" algn="ctr">
                      <a:solidFill>
                        <a:schemeClr val="tx1"/>
                      </a:solidFill>
                      <a:prstDash val="solid"/>
                      <a:round/>
                      <a:headEnd type="none" w="med" len="med"/>
                      <a:tailEnd type="none" w="med" len="med"/>
                    </a:lnB>
                  </a:tcPr>
                </a:tc>
                <a:tc>
                  <a:txBody>
                    <a:bodyPr/>
                    <a:lstStyle/>
                    <a:p>
                      <a:pPr algn="ctr"/>
                      <a:r>
                        <a:rPr lang="en-US" sz="2200" b="1" dirty="0" smtClean="0">
                          <a:solidFill>
                            <a:srgbClr val="682069"/>
                          </a:solidFill>
                        </a:rPr>
                        <a:t>Hypothesis</a:t>
                      </a:r>
                      <a:r>
                        <a:rPr lang="en-US" sz="2200" b="1" baseline="0" dirty="0" smtClean="0">
                          <a:solidFill>
                            <a:srgbClr val="682069"/>
                          </a:solidFill>
                        </a:rPr>
                        <a:t> </a:t>
                      </a:r>
                      <a:r>
                        <a:rPr lang="en-US" sz="2200" b="1" dirty="0" smtClean="0">
                          <a:solidFill>
                            <a:srgbClr val="682069"/>
                          </a:solidFill>
                        </a:rPr>
                        <a:t>Supported?</a:t>
                      </a:r>
                      <a:endParaRPr lang="en-US" sz="2200" b="1" dirty="0">
                        <a:solidFill>
                          <a:srgbClr val="682069"/>
                        </a:solidFill>
                      </a:endParaRPr>
                    </a:p>
                  </a:txBody>
                  <a:tcPr>
                    <a:lnB w="3175" cap="flat" cmpd="sng" algn="ctr">
                      <a:solidFill>
                        <a:schemeClr val="tx1"/>
                      </a:solidFill>
                      <a:prstDash val="solid"/>
                      <a:round/>
                      <a:headEnd type="none" w="med" len="med"/>
                      <a:tailEnd type="none" w="med" len="med"/>
                    </a:lnB>
                  </a:tcPr>
                </a:tc>
                <a:tc>
                  <a:txBody>
                    <a:bodyPr/>
                    <a:lstStyle/>
                    <a:p>
                      <a:pPr algn="ctr"/>
                      <a:r>
                        <a:rPr lang="en-US" sz="2200" b="1" dirty="0" smtClean="0">
                          <a:solidFill>
                            <a:srgbClr val="682069"/>
                          </a:solidFill>
                        </a:rPr>
                        <a:t>Null Rejected?</a:t>
                      </a:r>
                      <a:endParaRPr lang="en-US" sz="2200" b="1" dirty="0">
                        <a:solidFill>
                          <a:srgbClr val="682069"/>
                        </a:solidFill>
                      </a:endParaRPr>
                    </a:p>
                  </a:txBody>
                  <a:tcPr>
                    <a:lnB w="3175" cap="flat" cmpd="sng" algn="ctr">
                      <a:solidFill>
                        <a:schemeClr val="tx1"/>
                      </a:solidFill>
                      <a:prstDash val="solid"/>
                      <a:round/>
                      <a:headEnd type="none" w="med" len="med"/>
                      <a:tailEnd type="none" w="med" len="med"/>
                    </a:lnB>
                  </a:tcPr>
                </a:tc>
              </a:tr>
              <a:tr h="655320">
                <a:tc>
                  <a:txBody>
                    <a:bodyPr/>
                    <a:lstStyle/>
                    <a:p>
                      <a:pPr algn="ctr"/>
                      <a:r>
                        <a:rPr lang="en-US" sz="2000" dirty="0" smtClean="0">
                          <a:solidFill>
                            <a:srgbClr val="682069"/>
                          </a:solidFill>
                        </a:rPr>
                        <a:t>A</a:t>
                      </a:r>
                    </a:p>
                    <a:p>
                      <a:pPr algn="ctr"/>
                      <a:r>
                        <a:rPr lang="en-US" sz="2000" dirty="0" smtClean="0">
                          <a:solidFill>
                            <a:srgbClr val="682069"/>
                          </a:solidFill>
                        </a:rPr>
                        <a:t>Medical Facility Shift</a:t>
                      </a:r>
                    </a:p>
                    <a:p>
                      <a:pPr algn="ctr"/>
                      <a:r>
                        <a:rPr lang="en-US" sz="2000" dirty="0" smtClean="0">
                          <a:solidFill>
                            <a:srgbClr val="682069"/>
                          </a:solidFill>
                        </a:rPr>
                        <a:t>Larger Percent Increase</a:t>
                      </a:r>
                      <a:r>
                        <a:rPr lang="en-US" sz="2000" baseline="0" dirty="0" smtClean="0">
                          <a:solidFill>
                            <a:srgbClr val="682069"/>
                          </a:solidFill>
                        </a:rPr>
                        <a:t> in</a:t>
                      </a:r>
                      <a:r>
                        <a:rPr lang="en-US" sz="2000" dirty="0" smtClean="0">
                          <a:solidFill>
                            <a:srgbClr val="682069"/>
                          </a:solidFill>
                        </a:rPr>
                        <a:t> ALC performed in ASC</a:t>
                      </a:r>
                    </a:p>
                  </a:txBody>
                  <a:tcPr>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r>
                        <a:rPr lang="en-US" sz="2000" dirty="0" smtClean="0">
                          <a:solidFill>
                            <a:srgbClr val="682069"/>
                          </a:solidFill>
                        </a:rPr>
                        <a:t>No</a:t>
                      </a:r>
                      <a:endParaRPr lang="en-US" sz="2000" dirty="0">
                        <a:solidFill>
                          <a:srgbClr val="682069"/>
                        </a:solidFill>
                      </a:endParaRPr>
                    </a:p>
                  </a:txBody>
                  <a:tcPr>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r>
                        <a:rPr lang="en-US" sz="2000" dirty="0" smtClean="0">
                          <a:solidFill>
                            <a:srgbClr val="682069"/>
                          </a:solidFill>
                        </a:rPr>
                        <a:t>No</a:t>
                      </a:r>
                      <a:endParaRPr lang="en-US" sz="2000" dirty="0">
                        <a:solidFill>
                          <a:srgbClr val="682069"/>
                        </a:solidFill>
                      </a:endParaRPr>
                    </a:p>
                  </a:txBody>
                  <a:tcPr>
                    <a:lnT w="3175" cap="flat" cmpd="sng" algn="ctr">
                      <a:solidFill>
                        <a:schemeClr val="tx1"/>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r>
              <a:tr h="655320">
                <a:tc>
                  <a:txBody>
                    <a:bodyPr/>
                    <a:lstStyle/>
                    <a:p>
                      <a:pPr algn="ctr"/>
                      <a:r>
                        <a:rPr lang="en-US" sz="2000" dirty="0" smtClean="0">
                          <a:solidFill>
                            <a:srgbClr val="682069"/>
                          </a:solidFill>
                        </a:rPr>
                        <a:t>B</a:t>
                      </a:r>
                    </a:p>
                    <a:p>
                      <a:pPr algn="ctr"/>
                      <a:r>
                        <a:rPr lang="en-US" sz="2000" dirty="0" smtClean="0">
                          <a:solidFill>
                            <a:srgbClr val="682069"/>
                          </a:solidFill>
                        </a:rPr>
                        <a:t>Medical Facility Shift</a:t>
                      </a:r>
                    </a:p>
                    <a:p>
                      <a:pPr algn="ctr"/>
                      <a:r>
                        <a:rPr lang="en-US" sz="2000" dirty="0" smtClean="0">
                          <a:solidFill>
                            <a:srgbClr val="682069"/>
                          </a:solidFill>
                        </a:rPr>
                        <a:t>Larger Percent Increase in ALA performed in ASC</a:t>
                      </a:r>
                      <a:endParaRPr lang="en-US" sz="2000" dirty="0">
                        <a:solidFill>
                          <a:srgbClr val="682069"/>
                        </a:solidFill>
                      </a:endParaRPr>
                    </a:p>
                  </a:txBody>
                  <a:tcP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r>
                        <a:rPr lang="en-US" sz="2000" dirty="0" smtClean="0">
                          <a:solidFill>
                            <a:srgbClr val="682069"/>
                          </a:solidFill>
                        </a:rPr>
                        <a:t>No</a:t>
                      </a:r>
                      <a:endParaRPr lang="en-US" sz="2000" dirty="0">
                        <a:solidFill>
                          <a:srgbClr val="682069"/>
                        </a:solidFill>
                      </a:endParaRPr>
                    </a:p>
                  </a:txBody>
                  <a:tcP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c>
                  <a:txBody>
                    <a:bodyPr/>
                    <a:lstStyle/>
                    <a:p>
                      <a:pPr algn="ctr"/>
                      <a:r>
                        <a:rPr lang="en-US" sz="2000" b="0" dirty="0" smtClean="0">
                          <a:solidFill>
                            <a:srgbClr val="682069"/>
                          </a:solidFill>
                        </a:rPr>
                        <a:t>No</a:t>
                      </a:r>
                      <a:endParaRPr lang="en-US" sz="2000" b="0" dirty="0">
                        <a:solidFill>
                          <a:srgbClr val="682069"/>
                        </a:solidFill>
                      </a:endParaRPr>
                    </a:p>
                  </a:txBody>
                  <a:tcP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381000"/>
            <a:ext cx="8229600" cy="685800"/>
          </a:xfrm>
        </p:spPr>
        <p:txBody>
          <a:bodyPr/>
          <a:lstStyle/>
          <a:p>
            <a:pPr algn="ctr"/>
            <a:r>
              <a:rPr lang="en-US" sz="3200" b="1" dirty="0" smtClean="0"/>
              <a:t>Discussion Question</a:t>
            </a:r>
            <a:r>
              <a:rPr lang="en-US" b="1" dirty="0" smtClean="0"/>
              <a:t/>
            </a:r>
            <a:br>
              <a:rPr lang="en-US" b="1" dirty="0" smtClean="0"/>
            </a:br>
            <a:r>
              <a:rPr lang="en-US" b="1" dirty="0" smtClean="0"/>
              <a:t/>
            </a:r>
            <a:br>
              <a:rPr lang="en-US" b="1" dirty="0" smtClean="0"/>
            </a:br>
            <a:r>
              <a:rPr lang="en-US" sz="2000" b="1" i="1" dirty="0" smtClean="0"/>
              <a:t> </a:t>
            </a: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endParaRPr lang="en-US" b="1" dirty="0" smtClean="0"/>
          </a:p>
        </p:txBody>
      </p:sp>
      <p:sp>
        <p:nvSpPr>
          <p:cNvPr id="2560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27</a:t>
            </a:fld>
            <a:endParaRPr lang="en-US" sz="1400" b="0" dirty="0"/>
          </a:p>
        </p:txBody>
      </p:sp>
      <p:sp>
        <p:nvSpPr>
          <p:cNvPr id="8" name="Rectangle 7"/>
          <p:cNvSpPr/>
          <p:nvPr/>
        </p:nvSpPr>
        <p:spPr>
          <a:xfrm>
            <a:off x="762000" y="1981200"/>
            <a:ext cx="7924800" cy="2708434"/>
          </a:xfrm>
          <a:prstGeom prst="rect">
            <a:avLst/>
          </a:prstGeom>
        </p:spPr>
        <p:txBody>
          <a:bodyPr wrap="square">
            <a:spAutoFit/>
          </a:bodyPr>
          <a:lstStyle/>
          <a:p>
            <a:pPr marL="514350" indent="-514350">
              <a:spcAft>
                <a:spcPts val="1200"/>
              </a:spcAft>
              <a:defRPr/>
            </a:pPr>
            <a:r>
              <a:rPr lang="en-US" sz="4000" b="0" i="1" dirty="0" smtClean="0">
                <a:latin typeface="Times New Roman" pitchFamily="18" charset="0"/>
                <a:cs typeface="Times New Roman" pitchFamily="18" charset="0"/>
              </a:rPr>
              <a:t>Medical Facility</a:t>
            </a:r>
            <a:r>
              <a:rPr lang="en-US" sz="4000" b="0" dirty="0" smtClean="0"/>
              <a:t>: </a:t>
            </a:r>
          </a:p>
          <a:p>
            <a:pPr marL="514350" indent="3175">
              <a:spcAft>
                <a:spcPts val="1200"/>
              </a:spcAft>
              <a:defRPr/>
            </a:pPr>
            <a:r>
              <a:rPr lang="en-US" sz="4000" b="0" dirty="0" smtClean="0"/>
              <a:t>Why did the medical facility shift move contrary to what was expected?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Research Question</a:t>
            </a:r>
            <a:endParaRPr lang="en-US" dirty="0"/>
          </a:p>
        </p:txBody>
      </p:sp>
      <p:sp>
        <p:nvSpPr>
          <p:cNvPr id="3" name="Content Placeholder 2"/>
          <p:cNvSpPr>
            <a:spLocks noGrp="1"/>
          </p:cNvSpPr>
          <p:nvPr>
            <p:ph idx="1"/>
          </p:nvPr>
        </p:nvSpPr>
        <p:spPr/>
        <p:txBody>
          <a:bodyPr/>
          <a:lstStyle/>
          <a:p>
            <a:pPr lvl="0">
              <a:buNone/>
            </a:pPr>
            <a:r>
              <a:rPr lang="en-US" sz="3600" b="1" i="1" kern="1200" dirty="0" smtClean="0">
                <a:latin typeface="Times New Roman" pitchFamily="18" charset="0"/>
                <a:cs typeface="Times New Roman" pitchFamily="18" charset="0"/>
              </a:rPr>
              <a:t>How have public policy reforms affected the provision of ALAC?</a:t>
            </a:r>
          </a:p>
          <a:p>
            <a:pPr>
              <a:buNone/>
            </a:pPr>
            <a:endParaRPr lang="en-US" dirty="0"/>
          </a:p>
        </p:txBody>
      </p:sp>
      <p:sp>
        <p:nvSpPr>
          <p:cNvPr id="4"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74CEA679-2D74-44AE-820E-CF73795A5337}" type="slidenum">
              <a:rPr lang="en-US" sz="1400" b="0" smtClean="0"/>
              <a:pPr algn="r"/>
              <a:t>28</a:t>
            </a:fld>
            <a:endParaRPr lang="en-US" sz="1400" b="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b="1" dirty="0" smtClean="0">
                <a:cs typeface="Times New Roman" pitchFamily="18" charset="0"/>
              </a:rPr>
              <a:t>Discussion: CMS Coverage Determination</a:t>
            </a:r>
            <a:r>
              <a:rPr lang="en-US" dirty="0" smtClean="0"/>
              <a:t> </a:t>
            </a:r>
          </a:p>
        </p:txBody>
      </p:sp>
      <p:graphicFrame>
        <p:nvGraphicFramePr>
          <p:cNvPr id="6" name="Table 5"/>
          <p:cNvGraphicFramePr>
            <a:graphicFrameLocks noGrp="1"/>
          </p:cNvGraphicFramePr>
          <p:nvPr/>
        </p:nvGraphicFramePr>
        <p:xfrm>
          <a:off x="4114800" y="1447800"/>
          <a:ext cx="4800600" cy="3810000"/>
        </p:xfrm>
        <a:graphic>
          <a:graphicData uri="http://schemas.openxmlformats.org/drawingml/2006/table">
            <a:tbl>
              <a:tblPr/>
              <a:tblGrid>
                <a:gridCol w="1789574"/>
                <a:gridCol w="3011026"/>
              </a:tblGrid>
              <a:tr h="317500">
                <a:tc>
                  <a:txBody>
                    <a:bodyPr/>
                    <a:lstStyle/>
                    <a:p>
                      <a:pPr marL="0" marR="0" algn="ctr">
                        <a:lnSpc>
                          <a:spcPct val="115000"/>
                        </a:lnSpc>
                        <a:spcBef>
                          <a:spcPts val="0"/>
                        </a:spcBef>
                        <a:spcAft>
                          <a:spcPts val="0"/>
                        </a:spcAft>
                      </a:pPr>
                      <a:r>
                        <a:rPr lang="en-US" sz="1800" b="1" dirty="0">
                          <a:solidFill>
                            <a:srgbClr val="000000"/>
                          </a:solidFill>
                          <a:latin typeface="Calibri"/>
                          <a:ea typeface="Times New Roman"/>
                        </a:rPr>
                        <a:t>HCPCS/CPT</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b="1">
                          <a:solidFill>
                            <a:srgbClr val="000000"/>
                          </a:solidFill>
                          <a:latin typeface="Calibri"/>
                          <a:ea typeface="Times New Roman"/>
                        </a:rPr>
                        <a:t>Code Short Descriptor</a:t>
                      </a:r>
                      <a:endParaRPr lang="en-US" sz="180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dirty="0">
                          <a:solidFill>
                            <a:srgbClr val="000000"/>
                          </a:solidFill>
                          <a:latin typeface="Calibri"/>
                          <a:ea typeface="Times New Roman"/>
                        </a:rPr>
                        <a:t>42225</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Reconstruct cleft palate</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dirty="0">
                          <a:solidFill>
                            <a:srgbClr val="000000"/>
                          </a:solidFill>
                          <a:latin typeface="Calibri"/>
                          <a:ea typeface="Times New Roman"/>
                        </a:rPr>
                        <a:t>42842</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Extensive surgery of throat</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dirty="0">
                          <a:solidFill>
                            <a:srgbClr val="000000"/>
                          </a:solidFill>
                          <a:latin typeface="Calibri"/>
                          <a:ea typeface="Times New Roman"/>
                        </a:rPr>
                        <a:t>42844</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Extensive surgery of throat</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a:solidFill>
                            <a:srgbClr val="000000"/>
                          </a:solidFill>
                          <a:latin typeface="Calibri"/>
                          <a:ea typeface="Times New Roman"/>
                        </a:rPr>
                        <a:t>43020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Incision of esophagus</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a:solidFill>
                            <a:srgbClr val="000000"/>
                          </a:solidFill>
                          <a:latin typeface="Calibri"/>
                          <a:ea typeface="Times New Roman"/>
                        </a:rPr>
                        <a:t>43130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Removal of esophagus pouch</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a:solidFill>
                            <a:srgbClr val="000000"/>
                          </a:solidFill>
                          <a:latin typeface="Calibri"/>
                          <a:ea typeface="Times New Roman"/>
                        </a:rPr>
                        <a:t>43280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Laparoscopy, </a:t>
                      </a:r>
                      <a:r>
                        <a:rPr lang="en-US" sz="1800" dirty="0" err="1">
                          <a:solidFill>
                            <a:srgbClr val="000000"/>
                          </a:solidFill>
                          <a:latin typeface="Calibri"/>
                          <a:ea typeface="Times New Roman"/>
                        </a:rPr>
                        <a:t>fundoplasty</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a:solidFill>
                            <a:srgbClr val="000000"/>
                          </a:solidFill>
                          <a:latin typeface="Calibri"/>
                          <a:ea typeface="Times New Roman"/>
                        </a:rPr>
                        <a:t>43510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Surgical opening of stomach</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b="1">
                          <a:solidFill>
                            <a:srgbClr val="000000"/>
                          </a:solidFill>
                          <a:latin typeface="Calibri"/>
                          <a:ea typeface="Times New Roman"/>
                        </a:rPr>
                        <a:t>44970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b="1" dirty="0">
                          <a:solidFill>
                            <a:srgbClr val="000000"/>
                          </a:solidFill>
                          <a:latin typeface="Calibri"/>
                          <a:ea typeface="Times New Roman"/>
                        </a:rPr>
                        <a:t>Laparoscopy, appendectomy</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b="1">
                          <a:solidFill>
                            <a:srgbClr val="000000"/>
                          </a:solidFill>
                          <a:latin typeface="Calibri"/>
                          <a:ea typeface="Times New Roman"/>
                        </a:rPr>
                        <a:t>47562</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b="1" dirty="0" smtClean="0">
                          <a:solidFill>
                            <a:srgbClr val="000000"/>
                          </a:solidFill>
                          <a:latin typeface="Calibri"/>
                          <a:ea typeface="Times New Roman"/>
                        </a:rPr>
                        <a:t>Laparoscopic</a:t>
                      </a:r>
                      <a:r>
                        <a:rPr lang="en-US" sz="1800" b="1" baseline="0" dirty="0" smtClean="0">
                          <a:solidFill>
                            <a:srgbClr val="000000"/>
                          </a:solidFill>
                          <a:latin typeface="Calibri"/>
                          <a:ea typeface="Times New Roman"/>
                        </a:rPr>
                        <a:t> </a:t>
                      </a:r>
                      <a:r>
                        <a:rPr lang="en-US" sz="1800" b="1" dirty="0" err="1" smtClean="0">
                          <a:solidFill>
                            <a:srgbClr val="000000"/>
                          </a:solidFill>
                          <a:latin typeface="Calibri"/>
                          <a:ea typeface="Times New Roman"/>
                        </a:rPr>
                        <a:t>cholecystectomy</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a:solidFill>
                            <a:srgbClr val="000000"/>
                          </a:solidFill>
                          <a:latin typeface="Calibri"/>
                          <a:ea typeface="Times New Roman"/>
                        </a:rPr>
                        <a:t>60252</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Removal of thyroid</a:t>
                      </a:r>
                      <a:endParaRPr lang="en-US" sz="1800" dirty="0">
                        <a:latin typeface="Times New Roman"/>
                        <a:ea typeface="Calibri"/>
                      </a:endParaRPr>
                    </a:p>
                  </a:txBody>
                  <a:tcPr marL="68580" marR="68580" marT="0" marB="0" anchor="b">
                    <a:lnL>
                      <a:noFill/>
                    </a:lnL>
                    <a:lnR>
                      <a:noFill/>
                    </a:lnR>
                    <a:lnT>
                      <a:noFill/>
                    </a:lnT>
                    <a:lnB>
                      <a:noFill/>
                    </a:lnB>
                  </a:tcPr>
                </a:tc>
              </a:tr>
              <a:tr h="317500">
                <a:tc>
                  <a:txBody>
                    <a:bodyPr/>
                    <a:lstStyle/>
                    <a:p>
                      <a:pPr marL="0" marR="0" algn="ctr">
                        <a:lnSpc>
                          <a:spcPct val="115000"/>
                        </a:lnSpc>
                        <a:spcBef>
                          <a:spcPts val="0"/>
                        </a:spcBef>
                        <a:spcAft>
                          <a:spcPts val="0"/>
                        </a:spcAft>
                      </a:pPr>
                      <a:r>
                        <a:rPr lang="en-US" sz="1800">
                          <a:solidFill>
                            <a:srgbClr val="000000"/>
                          </a:solidFill>
                          <a:latin typeface="Calibri"/>
                          <a:ea typeface="Times New Roman"/>
                        </a:rPr>
                        <a:t>63030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Times New Roman"/>
                        </a:rPr>
                        <a:t>Low back disk surgery</a:t>
                      </a:r>
                      <a:endParaRPr lang="en-US" sz="1800" dirty="0">
                        <a:latin typeface="Times New Roman"/>
                        <a:ea typeface="Calibri"/>
                      </a:endParaRPr>
                    </a:p>
                  </a:txBody>
                  <a:tcPr marL="68580" marR="68580" marT="0" marB="0" anchor="b">
                    <a:lnL>
                      <a:noFill/>
                    </a:lnL>
                    <a:lnR>
                      <a:noFill/>
                    </a:lnR>
                    <a:lnT>
                      <a:noFill/>
                    </a:lnT>
                    <a:lnB>
                      <a:noFill/>
                    </a:lnB>
                  </a:tcPr>
                </a:tc>
              </a:tr>
            </a:tbl>
          </a:graphicData>
        </a:graphic>
      </p:graphicFrame>
      <p:sp>
        <p:nvSpPr>
          <p:cNvPr id="446465" name="Rectangle 1"/>
          <p:cNvSpPr>
            <a:spLocks noChangeArrowheads="1"/>
          </p:cNvSpPr>
          <p:nvPr/>
        </p:nvSpPr>
        <p:spPr bwMode="auto">
          <a:xfrm>
            <a:off x="685800" y="1447800"/>
            <a:ext cx="35052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mn-lt"/>
                <a:ea typeface="Calibri" pitchFamily="34" charset="0"/>
                <a:cs typeface="Times New Roman" pitchFamily="18" charset="0"/>
              </a:rPr>
              <a:t>A</a:t>
            </a:r>
            <a:r>
              <a:rPr kumimoji="0" lang="en-US" sz="1800" b="0" i="1" u="none" strike="noStrike" cap="none" normalizeH="0" baseline="0" dirty="0" smtClean="0" bmk="">
                <a:ln>
                  <a:noFill/>
                </a:ln>
                <a:solidFill>
                  <a:schemeClr val="tx1"/>
                </a:solidFill>
                <a:effectLst/>
                <a:latin typeface="+mn-lt"/>
                <a:ea typeface="Calibri" pitchFamily="34" charset="0"/>
                <a:cs typeface="Times New Roman" pitchFamily="18" charset="0"/>
              </a:rPr>
              <a:t>ppendix </a:t>
            </a:r>
            <a:r>
              <a:rPr kumimoji="0" lang="en-US" sz="1800" b="0" i="1" u="none" strike="noStrike" cap="none" normalizeH="0" baseline="0" dirty="0" smtClean="0" bmk="_Toc353640279">
                <a:ln>
                  <a:noFill/>
                </a:ln>
                <a:solidFill>
                  <a:schemeClr val="tx1"/>
                </a:solidFill>
                <a:effectLst/>
                <a:latin typeface="+mn-lt"/>
                <a:ea typeface="Calibri" pitchFamily="34" charset="0"/>
                <a:cs typeface="Times New Roman" pitchFamily="18" charset="0"/>
              </a:rPr>
              <a:t>E</a:t>
            </a:r>
            <a:r>
              <a:rPr kumimoji="0" lang="en-US" sz="1800" b="0" i="0" u="none" strike="noStrike" cap="none" normalizeH="0" baseline="0" dirty="0" smtClean="0" bmk="_Toc353640279">
                <a:ln>
                  <a:noFill/>
                </a:ln>
                <a:solidFill>
                  <a:schemeClr val="tx1"/>
                </a:solidFill>
                <a:effectLst/>
                <a:latin typeface="+mn-lt"/>
                <a:ea typeface="Calibri" pitchFamily="34" charset="0"/>
                <a:cs typeface="Times New Roman" pitchFamily="18" charset="0"/>
              </a:rPr>
              <a:t>: Partial List of CPT Surgical Procedure Codes Proposed for Exclusion from ASC Facility Fee Payment Because They Require an Overnight Stay,</a:t>
            </a:r>
            <a:r>
              <a:rPr kumimoji="0" lang="en-US" sz="1800" b="0" i="0" u="none" strike="noStrike" cap="none" normalizeH="0" dirty="0" smtClean="0" bmk="_Toc353640279">
                <a:ln>
                  <a:noFill/>
                </a:ln>
                <a:solidFill>
                  <a:schemeClr val="tx1"/>
                </a:solidFill>
                <a:effectLst/>
                <a:latin typeface="+mn-lt"/>
                <a:ea typeface="Calibri" pitchFamily="34" charset="0"/>
                <a:cs typeface="Times New Roman" pitchFamily="18" charset="0"/>
              </a:rPr>
              <a:t> 2006</a:t>
            </a:r>
            <a:endParaRPr kumimoji="0" lang="en-US" sz="1800" b="0" i="0" u="none" strike="noStrike" cap="none" normalizeH="0" baseline="0" dirty="0" smtClean="0">
              <a:ln>
                <a:noFill/>
              </a:ln>
              <a:solidFill>
                <a:schemeClr val="tx1"/>
              </a:solidFill>
              <a:effectLst/>
              <a:latin typeface="+mn-lt"/>
            </a:endParaRPr>
          </a:p>
        </p:txBody>
      </p:sp>
      <p:sp>
        <p:nvSpPr>
          <p:cNvPr id="7" name="Rectangle 6"/>
          <p:cNvSpPr/>
          <p:nvPr/>
        </p:nvSpPr>
        <p:spPr>
          <a:xfrm>
            <a:off x="533400" y="5105400"/>
            <a:ext cx="3429000" cy="784830"/>
          </a:xfrm>
          <a:prstGeom prst="rect">
            <a:avLst/>
          </a:prstGeom>
        </p:spPr>
        <p:txBody>
          <a:bodyPr wrap="square">
            <a:spAutoFit/>
          </a:bodyPr>
          <a:lstStyle/>
          <a:p>
            <a:r>
              <a:rPr lang="en-US" sz="900" dirty="0" smtClean="0">
                <a:latin typeface="Times New Roman" pitchFamily="18" charset="0"/>
                <a:cs typeface="Times New Roman" pitchFamily="18" charset="0"/>
              </a:rPr>
              <a:t>Source: CMS. (2007a). 42 CFR Parts 410, 414, 416, 419, 421, 485, and 488. [CMS-1506-P; CMS-4125-P]. Washington, D.C. Department of Health and Human Services. Available online: </a:t>
            </a:r>
            <a:r>
              <a:rPr lang="en-US" sz="900" u="sng" dirty="0" smtClean="0">
                <a:latin typeface="Times New Roman" pitchFamily="18" charset="0"/>
                <a:cs typeface="Times New Roman" pitchFamily="18" charset="0"/>
                <a:hlinkClick r:id="rId3"/>
              </a:rPr>
              <a:t>http://www.cms.gov/Medicare/Medicare-Fee-for-Service-Payment/HospitalOutpatientPPS/downloads/CMS1506P.pdf</a:t>
            </a:r>
            <a:r>
              <a:rPr lang="en-US" sz="900" dirty="0" smtClean="0">
                <a:latin typeface="Times New Roman" pitchFamily="18" charset="0"/>
                <a:cs typeface="Times New Roman" pitchFamily="18" charset="0"/>
              </a:rPr>
              <a:t>.</a:t>
            </a:r>
            <a:endParaRPr lang="en-US" sz="900" dirty="0">
              <a:latin typeface="Times New Roman" pitchFamily="18" charset="0"/>
              <a:cs typeface="Times New Roman" pitchFamily="18" charset="0"/>
            </a:endParaRPr>
          </a:p>
        </p:txBody>
      </p:sp>
      <p:sp>
        <p:nvSpPr>
          <p:cNvPr id="8"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29</a:t>
            </a:fld>
            <a:endParaRPr lang="en-US" sz="14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a:lstStyle/>
          <a:p>
            <a:pPr algn="ctr" eaLnBrk="1" hangingPunct="1"/>
            <a:r>
              <a:rPr lang="en-US" sz="3600" b="1" dirty="0" smtClean="0"/>
              <a:t>List of Abbreviations</a:t>
            </a:r>
          </a:p>
        </p:txBody>
      </p:sp>
      <p:graphicFrame>
        <p:nvGraphicFramePr>
          <p:cNvPr id="9" name="Table 8"/>
          <p:cNvGraphicFramePr>
            <a:graphicFrameLocks noGrp="1"/>
          </p:cNvGraphicFramePr>
          <p:nvPr/>
        </p:nvGraphicFramePr>
        <p:xfrm>
          <a:off x="609600" y="1295400"/>
          <a:ext cx="7848600" cy="4501060"/>
        </p:xfrm>
        <a:graphic>
          <a:graphicData uri="http://schemas.openxmlformats.org/drawingml/2006/table">
            <a:tbl>
              <a:tblPr firstRow="1" bandRow="1">
                <a:tableStyleId>{2D5ABB26-0587-4C30-8999-92F81FD0307C}</a:tableStyleId>
              </a:tblPr>
              <a:tblGrid>
                <a:gridCol w="990600"/>
                <a:gridCol w="6858000"/>
              </a:tblGrid>
              <a:tr h="381000">
                <a:tc>
                  <a:txBody>
                    <a:bodyPr/>
                    <a:lstStyle/>
                    <a:p>
                      <a:r>
                        <a:rPr lang="en-US" sz="1800" dirty="0" smtClean="0">
                          <a:solidFill>
                            <a:srgbClr val="682069"/>
                          </a:solidFill>
                        </a:rPr>
                        <a:t>ALAC</a:t>
                      </a:r>
                      <a:endParaRPr lang="en-US" dirty="0">
                        <a:solidFill>
                          <a:srgbClr val="682069"/>
                        </a:solidFill>
                      </a:endParaRPr>
                    </a:p>
                  </a:txBody>
                  <a:tcPr/>
                </a:tc>
                <a:tc>
                  <a:txBody>
                    <a:bodyPr/>
                    <a:lstStyle/>
                    <a:p>
                      <a:r>
                        <a:rPr lang="en-US" sz="1800" dirty="0" smtClean="0">
                          <a:solidFill>
                            <a:srgbClr val="682069"/>
                          </a:solidFill>
                        </a:rPr>
                        <a:t>Ambulatory Laparoscopic Appendectomy and </a:t>
                      </a:r>
                      <a:r>
                        <a:rPr lang="en-US" sz="1800" dirty="0" err="1" smtClean="0">
                          <a:solidFill>
                            <a:srgbClr val="682069"/>
                          </a:solidFill>
                        </a:rPr>
                        <a:t>Cholecystectomy</a:t>
                      </a:r>
                      <a:endParaRPr lang="en-US" dirty="0">
                        <a:solidFill>
                          <a:srgbClr val="682069"/>
                        </a:solidFill>
                      </a:endParaRPr>
                    </a:p>
                  </a:txBody>
                  <a:tcPr/>
                </a:tc>
              </a:tr>
              <a:tr h="381000">
                <a:tc>
                  <a:txBody>
                    <a:bodyPr/>
                    <a:lstStyle/>
                    <a:p>
                      <a:r>
                        <a:rPr lang="en-US" dirty="0" smtClean="0">
                          <a:solidFill>
                            <a:srgbClr val="682069"/>
                          </a:solidFill>
                        </a:rPr>
                        <a:t>ALC</a:t>
                      </a:r>
                      <a:endParaRPr lang="en-US" dirty="0">
                        <a:solidFill>
                          <a:srgbClr val="682069"/>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682069"/>
                          </a:solidFill>
                        </a:rPr>
                        <a:t>Ambulatory Laparoscopic </a:t>
                      </a:r>
                      <a:r>
                        <a:rPr lang="en-US" sz="1800" dirty="0" err="1" smtClean="0">
                          <a:solidFill>
                            <a:srgbClr val="682069"/>
                          </a:solidFill>
                        </a:rPr>
                        <a:t>Cholecystectomy</a:t>
                      </a:r>
                      <a:endParaRPr lang="en-US" dirty="0" smtClean="0">
                        <a:solidFill>
                          <a:srgbClr val="682069"/>
                        </a:solidFill>
                      </a:endParaRPr>
                    </a:p>
                  </a:txBody>
                  <a:tcPr/>
                </a:tc>
              </a:tr>
              <a:tr h="381000">
                <a:tc>
                  <a:txBody>
                    <a:bodyPr/>
                    <a:lstStyle/>
                    <a:p>
                      <a:r>
                        <a:rPr lang="en-US" dirty="0" smtClean="0">
                          <a:solidFill>
                            <a:srgbClr val="682069"/>
                          </a:solidFill>
                        </a:rPr>
                        <a:t>ALA</a:t>
                      </a:r>
                      <a:endParaRPr lang="en-US" dirty="0">
                        <a:solidFill>
                          <a:srgbClr val="682069"/>
                        </a:solidFill>
                      </a:endParaRPr>
                    </a:p>
                  </a:txBody>
                  <a:tcPr/>
                </a:tc>
                <a:tc>
                  <a:txBody>
                    <a:bodyPr/>
                    <a:lstStyle/>
                    <a:p>
                      <a:r>
                        <a:rPr lang="en-US" sz="1800" dirty="0" smtClean="0">
                          <a:solidFill>
                            <a:srgbClr val="682069"/>
                          </a:solidFill>
                        </a:rPr>
                        <a:t>Ambulatory Laparoscopic Appendectomy </a:t>
                      </a:r>
                      <a:endParaRPr lang="en-US" dirty="0">
                        <a:solidFill>
                          <a:srgbClr val="682069"/>
                        </a:solidFill>
                      </a:endParaRPr>
                    </a:p>
                  </a:txBody>
                  <a:tcPr/>
                </a:tc>
              </a:tr>
              <a:tr h="420415">
                <a:tc>
                  <a:txBody>
                    <a:bodyPr/>
                    <a:lstStyle/>
                    <a:p>
                      <a:r>
                        <a:rPr lang="en-US" sz="1800" dirty="0" smtClean="0">
                          <a:solidFill>
                            <a:srgbClr val="682069"/>
                          </a:solidFill>
                        </a:rPr>
                        <a:t>ACGH</a:t>
                      </a:r>
                      <a:endParaRPr lang="en-US" dirty="0">
                        <a:solidFill>
                          <a:srgbClr val="682069"/>
                        </a:solidFill>
                      </a:endParaRPr>
                    </a:p>
                  </a:txBody>
                  <a:tcPr/>
                </a:tc>
                <a:tc>
                  <a:txBody>
                    <a:bodyPr/>
                    <a:lstStyle/>
                    <a:p>
                      <a:r>
                        <a:rPr lang="en-US" sz="1800" dirty="0" smtClean="0">
                          <a:solidFill>
                            <a:srgbClr val="682069"/>
                          </a:solidFill>
                        </a:rPr>
                        <a:t>Acute Care General Hospital</a:t>
                      </a:r>
                      <a:endParaRPr lang="en-US" dirty="0">
                        <a:solidFill>
                          <a:srgbClr val="682069"/>
                        </a:solidFill>
                      </a:endParaRPr>
                    </a:p>
                  </a:txBody>
                  <a:tcPr/>
                </a:tc>
              </a:tr>
              <a:tr h="420415">
                <a:tc>
                  <a:txBody>
                    <a:bodyPr/>
                    <a:lstStyle/>
                    <a:p>
                      <a:r>
                        <a:rPr lang="en-US" sz="1800" dirty="0" smtClean="0">
                          <a:solidFill>
                            <a:srgbClr val="682069"/>
                          </a:solidFill>
                        </a:rPr>
                        <a:t>ASC</a:t>
                      </a:r>
                      <a:endParaRPr lang="en-US" dirty="0">
                        <a:solidFill>
                          <a:srgbClr val="682069"/>
                        </a:solidFill>
                      </a:endParaRPr>
                    </a:p>
                  </a:txBody>
                  <a:tcPr/>
                </a:tc>
                <a:tc>
                  <a:txBody>
                    <a:bodyPr/>
                    <a:lstStyle/>
                    <a:p>
                      <a:r>
                        <a:rPr lang="en-US" sz="1800" dirty="0" smtClean="0">
                          <a:solidFill>
                            <a:srgbClr val="682069"/>
                          </a:solidFill>
                        </a:rPr>
                        <a:t>Ambulatory Surgery Center</a:t>
                      </a:r>
                      <a:endParaRPr lang="en-US" dirty="0">
                        <a:solidFill>
                          <a:srgbClr val="682069"/>
                        </a:solidFill>
                      </a:endParaRPr>
                    </a:p>
                  </a:txBody>
                  <a:tcPr/>
                </a:tc>
              </a:tr>
              <a:tr h="420415">
                <a:tc>
                  <a:txBody>
                    <a:bodyPr/>
                    <a:lstStyle/>
                    <a:p>
                      <a:r>
                        <a:rPr lang="en-US" sz="1800" dirty="0" smtClean="0">
                          <a:solidFill>
                            <a:srgbClr val="682069"/>
                          </a:solidFill>
                        </a:rPr>
                        <a:t>CBSA</a:t>
                      </a:r>
                      <a:endParaRPr lang="en-US" dirty="0">
                        <a:solidFill>
                          <a:srgbClr val="682069"/>
                        </a:solidFill>
                      </a:endParaRPr>
                    </a:p>
                  </a:txBody>
                  <a:tcPr/>
                </a:tc>
                <a:tc>
                  <a:txBody>
                    <a:bodyPr/>
                    <a:lstStyle/>
                    <a:p>
                      <a:r>
                        <a:rPr lang="en-US" sz="1800" dirty="0" smtClean="0">
                          <a:solidFill>
                            <a:srgbClr val="682069"/>
                          </a:solidFill>
                        </a:rPr>
                        <a:t>Core-Based Statistical Area</a:t>
                      </a:r>
                      <a:endParaRPr lang="en-US" dirty="0">
                        <a:solidFill>
                          <a:srgbClr val="682069"/>
                        </a:solidFill>
                      </a:endParaRPr>
                    </a:p>
                  </a:txBody>
                  <a:tcPr/>
                </a:tc>
              </a:tr>
              <a:tr h="415155">
                <a:tc>
                  <a:txBody>
                    <a:bodyPr/>
                    <a:lstStyle/>
                    <a:p>
                      <a:r>
                        <a:rPr lang="en-US" sz="1800" dirty="0" smtClean="0">
                          <a:solidFill>
                            <a:srgbClr val="682069"/>
                          </a:solidFill>
                        </a:rPr>
                        <a:t>CMS</a:t>
                      </a:r>
                      <a:endParaRPr lang="en-US" dirty="0">
                        <a:solidFill>
                          <a:srgbClr val="682069"/>
                        </a:solidFill>
                      </a:endParaRPr>
                    </a:p>
                  </a:txBody>
                  <a:tcPr/>
                </a:tc>
                <a:tc>
                  <a:txBody>
                    <a:bodyPr/>
                    <a:lstStyle/>
                    <a:p>
                      <a:r>
                        <a:rPr lang="en-US" sz="1800" dirty="0" smtClean="0">
                          <a:solidFill>
                            <a:srgbClr val="682069"/>
                          </a:solidFill>
                        </a:rPr>
                        <a:t>Centers for Medicare and Medicaid Services</a:t>
                      </a:r>
                      <a:endParaRPr lang="en-US" dirty="0">
                        <a:solidFill>
                          <a:srgbClr val="682069"/>
                        </a:solidFill>
                      </a:endParaRPr>
                    </a:p>
                  </a:txBody>
                  <a:tcPr/>
                </a:tc>
              </a:tr>
              <a:tr h="420415">
                <a:tc>
                  <a:txBody>
                    <a:bodyPr/>
                    <a:lstStyle/>
                    <a:p>
                      <a:r>
                        <a:rPr lang="en-US" sz="1800" dirty="0" smtClean="0">
                          <a:solidFill>
                            <a:srgbClr val="682069"/>
                          </a:solidFill>
                        </a:rPr>
                        <a:t>HOPD</a:t>
                      </a:r>
                      <a:endParaRPr lang="en-US" dirty="0">
                        <a:solidFill>
                          <a:srgbClr val="682069"/>
                        </a:solidFill>
                      </a:endParaRPr>
                    </a:p>
                  </a:txBody>
                  <a:tcPr/>
                </a:tc>
                <a:tc>
                  <a:txBody>
                    <a:bodyPr/>
                    <a:lstStyle/>
                    <a:p>
                      <a:r>
                        <a:rPr lang="en-US" sz="1800" dirty="0" smtClean="0">
                          <a:solidFill>
                            <a:srgbClr val="682069"/>
                          </a:solidFill>
                        </a:rPr>
                        <a:t>Hospital Outpatient Department</a:t>
                      </a:r>
                      <a:endParaRPr lang="en-US" dirty="0">
                        <a:solidFill>
                          <a:srgbClr val="682069"/>
                        </a:solidFill>
                      </a:endParaRPr>
                    </a:p>
                  </a:txBody>
                  <a:tcPr/>
                </a:tc>
              </a:tr>
              <a:tr h="420415">
                <a:tc>
                  <a:txBody>
                    <a:bodyPr/>
                    <a:lstStyle/>
                    <a:p>
                      <a:r>
                        <a:rPr lang="en-US" sz="1800" dirty="0" smtClean="0">
                          <a:solidFill>
                            <a:srgbClr val="682069"/>
                          </a:solidFill>
                        </a:rPr>
                        <a:t>OPD</a:t>
                      </a:r>
                      <a:endParaRPr lang="en-US" dirty="0">
                        <a:solidFill>
                          <a:srgbClr val="682069"/>
                        </a:solidFill>
                      </a:endParaRPr>
                    </a:p>
                  </a:txBody>
                  <a:tcPr/>
                </a:tc>
                <a:tc>
                  <a:txBody>
                    <a:bodyPr/>
                    <a:lstStyle/>
                    <a:p>
                      <a:r>
                        <a:rPr lang="en-US" sz="1800" dirty="0" smtClean="0">
                          <a:solidFill>
                            <a:srgbClr val="682069"/>
                          </a:solidFill>
                        </a:rPr>
                        <a:t>Outpatient Department</a:t>
                      </a:r>
                      <a:endParaRPr lang="en-US" dirty="0">
                        <a:solidFill>
                          <a:srgbClr val="682069"/>
                        </a:solidFill>
                      </a:endParaRPr>
                    </a:p>
                  </a:txBody>
                  <a:tcPr/>
                </a:tc>
              </a:tr>
              <a:tr h="420415">
                <a:tc>
                  <a:txBody>
                    <a:bodyPr/>
                    <a:lstStyle/>
                    <a:p>
                      <a:r>
                        <a:rPr lang="en-US" sz="1800" dirty="0" smtClean="0">
                          <a:solidFill>
                            <a:srgbClr val="682069"/>
                          </a:solidFill>
                        </a:rPr>
                        <a:t>OPPS</a:t>
                      </a:r>
                      <a:endParaRPr lang="en-US" dirty="0">
                        <a:solidFill>
                          <a:srgbClr val="682069"/>
                        </a:solidFill>
                      </a:endParaRPr>
                    </a:p>
                  </a:txBody>
                  <a:tcPr/>
                </a:tc>
                <a:tc>
                  <a:txBody>
                    <a:bodyPr/>
                    <a:lstStyle/>
                    <a:p>
                      <a:r>
                        <a:rPr lang="en-US" sz="1800" dirty="0" smtClean="0">
                          <a:solidFill>
                            <a:srgbClr val="682069"/>
                          </a:solidFill>
                        </a:rPr>
                        <a:t>Outpatient Prospective Payment System</a:t>
                      </a:r>
                      <a:endParaRPr lang="en-US" dirty="0">
                        <a:solidFill>
                          <a:srgbClr val="682069"/>
                        </a:solidFill>
                      </a:endParaRPr>
                    </a:p>
                  </a:txBody>
                  <a:tcPr/>
                </a:tc>
              </a:tr>
              <a:tr h="420415">
                <a:tc>
                  <a:txBody>
                    <a:bodyPr/>
                    <a:lstStyle/>
                    <a:p>
                      <a:r>
                        <a:rPr lang="en-US" sz="1800" dirty="0" smtClean="0">
                          <a:solidFill>
                            <a:srgbClr val="682069"/>
                          </a:solidFill>
                        </a:rPr>
                        <a:t>PPS</a:t>
                      </a:r>
                      <a:endParaRPr lang="en-US" dirty="0">
                        <a:solidFill>
                          <a:srgbClr val="682069"/>
                        </a:solidFill>
                      </a:endParaRPr>
                    </a:p>
                  </a:txBody>
                  <a:tcPr/>
                </a:tc>
                <a:tc>
                  <a:txBody>
                    <a:bodyPr/>
                    <a:lstStyle/>
                    <a:p>
                      <a:r>
                        <a:rPr lang="en-US" sz="1800" dirty="0" smtClean="0">
                          <a:solidFill>
                            <a:srgbClr val="682069"/>
                          </a:solidFill>
                        </a:rPr>
                        <a:t>Prospective Payment System</a:t>
                      </a:r>
                      <a:endParaRPr lang="en-US" dirty="0">
                        <a:solidFill>
                          <a:srgbClr val="682069"/>
                        </a:solidFill>
                      </a:endParaRPr>
                    </a:p>
                  </a:txBody>
                  <a:tcPr/>
                </a:tc>
              </a:tr>
            </a:tbl>
          </a:graphicData>
        </a:graphic>
      </p:graphicFrame>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a:t>
            </a:fld>
            <a:endParaRPr lang="en-US" sz="14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b="1" dirty="0" smtClean="0">
                <a:cs typeface="Times New Roman" pitchFamily="18" charset="0"/>
              </a:rPr>
              <a:t>Discussion: CMS Coverage Determination</a:t>
            </a:r>
            <a:r>
              <a:rPr lang="en-US" dirty="0" smtClean="0"/>
              <a:t> </a:t>
            </a:r>
          </a:p>
        </p:txBody>
      </p:sp>
      <p:graphicFrame>
        <p:nvGraphicFramePr>
          <p:cNvPr id="6" name="Table 5"/>
          <p:cNvGraphicFramePr>
            <a:graphicFrameLocks noGrp="1"/>
          </p:cNvGraphicFramePr>
          <p:nvPr/>
        </p:nvGraphicFramePr>
        <p:xfrm>
          <a:off x="609600" y="1371600"/>
          <a:ext cx="4648200" cy="4038600"/>
        </p:xfrm>
        <a:graphic>
          <a:graphicData uri="http://schemas.openxmlformats.org/drawingml/2006/table">
            <a:tbl>
              <a:tblPr/>
              <a:tblGrid>
                <a:gridCol w="1732761"/>
                <a:gridCol w="2915439"/>
              </a:tblGrid>
              <a:tr h="336550">
                <a:tc>
                  <a:txBody>
                    <a:bodyPr/>
                    <a:lstStyle/>
                    <a:p>
                      <a:pPr marL="0" marR="0" algn="ctr">
                        <a:lnSpc>
                          <a:spcPct val="115000"/>
                        </a:lnSpc>
                        <a:spcBef>
                          <a:spcPts val="0"/>
                        </a:spcBef>
                        <a:spcAft>
                          <a:spcPts val="0"/>
                        </a:spcAft>
                      </a:pPr>
                      <a:r>
                        <a:rPr lang="en-US" sz="1800" b="1" dirty="0">
                          <a:solidFill>
                            <a:srgbClr val="000000"/>
                          </a:solidFill>
                          <a:latin typeface="Calibri"/>
                          <a:ea typeface="Times New Roman"/>
                        </a:rPr>
                        <a:t>HCPCS/CPT</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b="1" dirty="0">
                          <a:solidFill>
                            <a:srgbClr val="000000"/>
                          </a:solidFill>
                          <a:latin typeface="Calibri"/>
                          <a:ea typeface="Times New Roman"/>
                        </a:rPr>
                        <a:t>Code Short Descriptor</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dirty="0">
                          <a:solidFill>
                            <a:srgbClr val="000000"/>
                          </a:solidFill>
                          <a:latin typeface="Calibri"/>
                          <a:ea typeface="Calibri"/>
                        </a:rPr>
                        <a:t>38120</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Laparoscopy, </a:t>
                      </a:r>
                      <a:r>
                        <a:rPr lang="en-US" sz="1800" dirty="0" err="1">
                          <a:solidFill>
                            <a:srgbClr val="000000"/>
                          </a:solidFill>
                          <a:latin typeface="Calibri"/>
                          <a:ea typeface="Calibri"/>
                        </a:rPr>
                        <a:t>splenectomy</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dirty="0">
                          <a:solidFill>
                            <a:srgbClr val="000000"/>
                          </a:solidFill>
                          <a:latin typeface="Calibri"/>
                          <a:ea typeface="Calibri"/>
                        </a:rPr>
                        <a:t>43020</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Incision of esophagus</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dirty="0">
                          <a:solidFill>
                            <a:srgbClr val="000000"/>
                          </a:solidFill>
                          <a:latin typeface="Calibri"/>
                          <a:ea typeface="Calibri"/>
                        </a:rPr>
                        <a:t>43280</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Laparoscopy, </a:t>
                      </a:r>
                      <a:r>
                        <a:rPr lang="en-US" sz="1800" dirty="0" err="1">
                          <a:solidFill>
                            <a:srgbClr val="000000"/>
                          </a:solidFill>
                          <a:latin typeface="Calibri"/>
                          <a:ea typeface="Calibri"/>
                        </a:rPr>
                        <a:t>fundoplasty</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b="1" dirty="0">
                          <a:solidFill>
                            <a:srgbClr val="000000"/>
                          </a:solidFill>
                          <a:latin typeface="Calibri"/>
                          <a:ea typeface="Calibri"/>
                        </a:rPr>
                        <a:t>44970</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b="1" dirty="0">
                          <a:solidFill>
                            <a:srgbClr val="000000"/>
                          </a:solidFill>
                          <a:latin typeface="Calibri"/>
                          <a:ea typeface="Calibri"/>
                        </a:rPr>
                        <a:t>Laparoscopy, appendectomy</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dirty="0">
                          <a:solidFill>
                            <a:srgbClr val="000000"/>
                          </a:solidFill>
                          <a:latin typeface="Calibri"/>
                          <a:ea typeface="Calibri"/>
                        </a:rPr>
                        <a:t>50080</a:t>
                      </a:r>
                      <a:endParaRPr lang="en-US" sz="1800" dirty="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Removal of kidney stone</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a:solidFill>
                            <a:srgbClr val="000000"/>
                          </a:solidFill>
                          <a:latin typeface="Calibri"/>
                          <a:ea typeface="Calibri"/>
                        </a:rPr>
                        <a:t>59409</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Obstetrical care</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a:solidFill>
                            <a:srgbClr val="000000"/>
                          </a:solidFill>
                          <a:latin typeface="Calibri"/>
                          <a:ea typeface="Calibri"/>
                        </a:rPr>
                        <a:t>60252</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Removal of thyroid</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a:solidFill>
                            <a:srgbClr val="000000"/>
                          </a:solidFill>
                          <a:latin typeface="Calibri"/>
                          <a:ea typeface="Calibri"/>
                        </a:rPr>
                        <a:t>61720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Incise skull/brain surgery</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a:solidFill>
                            <a:srgbClr val="000000"/>
                          </a:solidFill>
                          <a:latin typeface="Calibri"/>
                          <a:ea typeface="Calibri"/>
                        </a:rPr>
                        <a:t>62000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Treat skull fracture</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a:solidFill>
                            <a:srgbClr val="000000"/>
                          </a:solidFill>
                          <a:latin typeface="Calibri"/>
                          <a:ea typeface="Calibri"/>
                        </a:rPr>
                        <a:t>63075</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Neck spine disk surgery</a:t>
                      </a:r>
                      <a:endParaRPr lang="en-US" sz="1800" dirty="0">
                        <a:latin typeface="Times New Roman"/>
                        <a:ea typeface="Calibri"/>
                      </a:endParaRPr>
                    </a:p>
                  </a:txBody>
                  <a:tcPr marL="68580" marR="68580" marT="0" marB="0" anchor="b">
                    <a:lnL>
                      <a:noFill/>
                    </a:lnL>
                    <a:lnR>
                      <a:noFill/>
                    </a:lnR>
                    <a:lnT>
                      <a:noFill/>
                    </a:lnT>
                    <a:lnB>
                      <a:noFill/>
                    </a:lnB>
                  </a:tcPr>
                </a:tc>
              </a:tr>
              <a:tr h="336550">
                <a:tc>
                  <a:txBody>
                    <a:bodyPr/>
                    <a:lstStyle/>
                    <a:p>
                      <a:pPr marL="0" marR="0" algn="ctr">
                        <a:lnSpc>
                          <a:spcPct val="115000"/>
                        </a:lnSpc>
                        <a:spcBef>
                          <a:spcPts val="0"/>
                        </a:spcBef>
                        <a:spcAft>
                          <a:spcPts val="0"/>
                        </a:spcAft>
                      </a:pPr>
                      <a:r>
                        <a:rPr lang="en-US" sz="1800">
                          <a:solidFill>
                            <a:srgbClr val="000000"/>
                          </a:solidFill>
                          <a:latin typeface="Calibri"/>
                          <a:ea typeface="Calibri"/>
                        </a:rPr>
                        <a:t>63030</a:t>
                      </a:r>
                      <a:endParaRPr lang="en-US" sz="1800">
                        <a:latin typeface="Times New Roman"/>
                        <a:ea typeface="Calibri"/>
                      </a:endParaRPr>
                    </a:p>
                  </a:txBody>
                  <a:tcPr marL="68580" marR="68580" marT="0" marB="0" anchor="b">
                    <a:lnL>
                      <a:noFill/>
                    </a:lnL>
                    <a:lnR>
                      <a:noFill/>
                    </a:lnR>
                    <a:lnT>
                      <a:noFill/>
                    </a:lnT>
                    <a:lnB>
                      <a:noFill/>
                    </a:lnB>
                  </a:tcPr>
                </a:tc>
                <a:tc>
                  <a:txBody>
                    <a:bodyPr/>
                    <a:lstStyle/>
                    <a:p>
                      <a:pPr marL="0" marR="0">
                        <a:lnSpc>
                          <a:spcPct val="115000"/>
                        </a:lnSpc>
                        <a:spcBef>
                          <a:spcPts val="0"/>
                        </a:spcBef>
                        <a:spcAft>
                          <a:spcPts val="0"/>
                        </a:spcAft>
                      </a:pPr>
                      <a:r>
                        <a:rPr lang="en-US" sz="1800" dirty="0">
                          <a:solidFill>
                            <a:srgbClr val="000000"/>
                          </a:solidFill>
                          <a:latin typeface="Calibri"/>
                          <a:ea typeface="Calibri"/>
                        </a:rPr>
                        <a:t>Low back disk surgery</a:t>
                      </a:r>
                      <a:endParaRPr lang="en-US" sz="1800" dirty="0">
                        <a:latin typeface="Times New Roman"/>
                        <a:ea typeface="Calibri"/>
                      </a:endParaRPr>
                    </a:p>
                  </a:txBody>
                  <a:tcPr marL="68580" marR="68580" marT="0" marB="0" anchor="b">
                    <a:lnL>
                      <a:noFill/>
                    </a:lnL>
                    <a:lnR>
                      <a:noFill/>
                    </a:lnR>
                    <a:lnT>
                      <a:noFill/>
                    </a:lnT>
                    <a:lnB>
                      <a:noFill/>
                    </a:lnB>
                  </a:tcPr>
                </a:tc>
              </a:tr>
            </a:tbl>
          </a:graphicData>
        </a:graphic>
      </p:graphicFrame>
      <p:sp>
        <p:nvSpPr>
          <p:cNvPr id="444417" name="Rectangle 1"/>
          <p:cNvSpPr>
            <a:spLocks noChangeArrowheads="1"/>
          </p:cNvSpPr>
          <p:nvPr/>
        </p:nvSpPr>
        <p:spPr bwMode="auto">
          <a:xfrm>
            <a:off x="5410200" y="1447800"/>
            <a:ext cx="35814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dirty="0" smtClean="0">
                <a:ln>
                  <a:noFill/>
                </a:ln>
                <a:solidFill>
                  <a:schemeClr val="tx1"/>
                </a:solidFill>
                <a:effectLst/>
                <a:latin typeface="+mn-lt"/>
                <a:ea typeface="Calibri" pitchFamily="34" charset="0"/>
                <a:cs typeface="Times New Roman" pitchFamily="18" charset="0"/>
              </a:rPr>
              <a:t>A</a:t>
            </a:r>
            <a:r>
              <a:rPr kumimoji="0" lang="en-US" sz="1800" b="0" i="1" u="none" strike="noStrike" cap="none" normalizeH="0" baseline="0" dirty="0" smtClean="0" bmk="">
                <a:ln>
                  <a:noFill/>
                </a:ln>
                <a:solidFill>
                  <a:schemeClr val="tx1"/>
                </a:solidFill>
                <a:effectLst/>
                <a:latin typeface="+mn-lt"/>
                <a:ea typeface="Calibri" pitchFamily="34" charset="0"/>
                <a:cs typeface="Times New Roman" pitchFamily="18" charset="0"/>
              </a:rPr>
              <a:t>ppendix </a:t>
            </a:r>
            <a:r>
              <a:rPr kumimoji="0" lang="en-US" sz="1800" b="0" i="1" u="none" strike="noStrike" cap="none" normalizeH="0" baseline="0" dirty="0" smtClean="0" bmk="_Toc353640280">
                <a:ln>
                  <a:noFill/>
                </a:ln>
                <a:solidFill>
                  <a:schemeClr val="tx1"/>
                </a:solidFill>
                <a:effectLst/>
                <a:latin typeface="+mn-lt"/>
                <a:ea typeface="Calibri" pitchFamily="34" charset="0"/>
                <a:cs typeface="Times New Roman" pitchFamily="18" charset="0"/>
              </a:rPr>
              <a:t>F</a:t>
            </a:r>
            <a:r>
              <a:rPr kumimoji="0" lang="en-US" sz="1800" b="0" i="0" u="none" strike="noStrike" cap="none" normalizeH="0" baseline="0" dirty="0" smtClean="0" bmk="_Toc353640280">
                <a:ln>
                  <a:noFill/>
                </a:ln>
                <a:solidFill>
                  <a:schemeClr val="tx1"/>
                </a:solidFill>
                <a:effectLst/>
                <a:latin typeface="+mn-lt"/>
                <a:ea typeface="Calibri" pitchFamily="34" charset="0"/>
                <a:cs typeface="Times New Roman" pitchFamily="18" charset="0"/>
              </a:rPr>
              <a:t>: Partial List of Surgical Procedures Payable under the OPPS That Are Excluded From ASC Payment Because They Pose a Significant Safety Risk or Are Expected to Require an Overnight Stay, 2007</a:t>
            </a:r>
            <a:endParaRPr kumimoji="0" lang="en-US" sz="1800" b="0" i="0" u="none" strike="noStrike" cap="none" normalizeH="0" baseline="0" dirty="0" smtClean="0">
              <a:ln>
                <a:noFill/>
              </a:ln>
              <a:solidFill>
                <a:schemeClr val="tx1"/>
              </a:solidFill>
              <a:effectLst/>
              <a:latin typeface="+mn-lt"/>
            </a:endParaRPr>
          </a:p>
        </p:txBody>
      </p:sp>
      <p:sp>
        <p:nvSpPr>
          <p:cNvPr id="444418" name="Rectangle 2"/>
          <p:cNvSpPr>
            <a:spLocks noChangeArrowheads="1"/>
          </p:cNvSpPr>
          <p:nvPr/>
        </p:nvSpPr>
        <p:spPr bwMode="auto">
          <a:xfrm>
            <a:off x="5867400" y="5105400"/>
            <a:ext cx="2971800" cy="7848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Source: CMS. (2007b). Federal Register Volume 72 Number 148 Thursday, August 2. Rules and Regulations, Pages 42470-42626. Available online: http://www.gpo.gov/fdsys/pkg/FR-2007-08-02/html/07-3490.htm</a:t>
            </a:r>
            <a:endParaRPr kumimoji="0" lang="en-US" sz="900" b="0" i="0" u="none" strike="noStrike" cap="none" normalizeH="0" baseline="0" dirty="0" smtClean="0">
              <a:ln>
                <a:noFill/>
              </a:ln>
              <a:solidFill>
                <a:schemeClr val="tx1"/>
              </a:solidFill>
              <a:effectLst/>
              <a:latin typeface="Arial" pitchFamily="34" charset="0"/>
            </a:endParaRPr>
          </a:p>
        </p:txBody>
      </p:sp>
      <p:sp>
        <p:nvSpPr>
          <p:cNvPr id="7"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30</a:t>
            </a:fld>
            <a:endParaRPr lang="en-US" sz="1400" b="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81000" y="152400"/>
            <a:ext cx="8382000" cy="838200"/>
          </a:xfrm>
        </p:spPr>
        <p:txBody>
          <a:bodyPr/>
          <a:lstStyle/>
          <a:p>
            <a:pPr algn="ctr" eaLnBrk="1" hangingPunct="1"/>
            <a:r>
              <a:rPr lang="en-US" dirty="0" smtClean="0"/>
              <a:t> </a:t>
            </a:r>
            <a:r>
              <a:rPr lang="en-US" b="1" dirty="0" smtClean="0"/>
              <a:t>Ambulatory Laparoscopic Appendectomy in Florida ASC and ACGH Facilities (State-Level)</a:t>
            </a:r>
            <a:endParaRPr lang="en-US" dirty="0" smtClean="0"/>
          </a:p>
        </p:txBody>
      </p:sp>
      <p:sp>
        <p:nvSpPr>
          <p:cNvPr id="6" name="Rectangle 5"/>
          <p:cNvSpPr/>
          <p:nvPr/>
        </p:nvSpPr>
        <p:spPr>
          <a:xfrm>
            <a:off x="533400" y="5867400"/>
            <a:ext cx="2286000" cy="461665"/>
          </a:xfrm>
          <a:prstGeom prst="rect">
            <a:avLst/>
          </a:prstGeom>
        </p:spPr>
        <p:txBody>
          <a:bodyPr wrap="square">
            <a:spAutoFit/>
          </a:bodyPr>
          <a:lstStyle/>
          <a:p>
            <a:r>
              <a:rPr lang="en-US" sz="1200" b="0" dirty="0" smtClean="0">
                <a:latin typeface="Times New Roman" pitchFamily="18" charset="0"/>
                <a:cs typeface="Times New Roman" pitchFamily="18" charset="0"/>
              </a:rPr>
              <a:t>Data Source: </a:t>
            </a:r>
            <a:r>
              <a:rPr lang="en-US" sz="1200" b="0" dirty="0" err="1" smtClean="0">
                <a:latin typeface="Times New Roman" pitchFamily="18" charset="0"/>
                <a:cs typeface="Times New Roman" pitchFamily="18" charset="0"/>
              </a:rPr>
              <a:t>Intellimed</a:t>
            </a:r>
            <a:r>
              <a:rPr lang="en-US" sz="1200" b="0" dirty="0" smtClean="0">
                <a:latin typeface="Times New Roman" pitchFamily="18" charset="0"/>
                <a:cs typeface="Times New Roman" pitchFamily="18" charset="0"/>
              </a:rPr>
              <a:t>, Inc.</a:t>
            </a:r>
          </a:p>
          <a:p>
            <a:endParaRPr lang="en-US" sz="1200" dirty="0" smtClean="0">
              <a:latin typeface="Times New Roman" pitchFamily="18" charset="0"/>
              <a:cs typeface="Times New Roman" pitchFamily="18" charset="0"/>
            </a:endParaRPr>
          </a:p>
        </p:txBody>
      </p:sp>
      <p:sp>
        <p:nvSpPr>
          <p:cNvPr id="7" name="Rectangle 6"/>
          <p:cNvSpPr/>
          <p:nvPr/>
        </p:nvSpPr>
        <p:spPr>
          <a:xfrm>
            <a:off x="533400" y="1371600"/>
            <a:ext cx="8153400" cy="523220"/>
          </a:xfrm>
          <a:prstGeom prst="rect">
            <a:avLst/>
          </a:prstGeom>
        </p:spPr>
        <p:txBody>
          <a:bodyPr wrap="square">
            <a:spAutoFit/>
          </a:bodyPr>
          <a:lstStyle/>
          <a:p>
            <a:r>
              <a:rPr lang="en-US" sz="1400" dirty="0" smtClean="0"/>
              <a:t>Annual Number of Florida ASC and ACGH Facilities Performing Ambulatory Laparoscopic Appendectomy (2004-2009) and Annual Percent Change</a:t>
            </a:r>
            <a:endParaRPr lang="en-US" sz="1400" dirty="0"/>
          </a:p>
        </p:txBody>
      </p:sp>
      <p:graphicFrame>
        <p:nvGraphicFramePr>
          <p:cNvPr id="8" name="Content Placeholder 16"/>
          <p:cNvGraphicFramePr>
            <a:graphicFrameLocks noGrp="1"/>
          </p:cNvGraphicFramePr>
          <p:nvPr>
            <p:ph idx="1"/>
          </p:nvPr>
        </p:nvGraphicFramePr>
        <p:xfrm>
          <a:off x="609600" y="2133600"/>
          <a:ext cx="8001000" cy="3047998"/>
        </p:xfrm>
        <a:graphic>
          <a:graphicData uri="http://schemas.openxmlformats.org/drawingml/2006/table">
            <a:tbl>
              <a:tblPr firstRow="1" bandRow="1">
                <a:tableStyleId>{2D5ABB26-0587-4C30-8999-92F81FD0307C}</a:tableStyleId>
              </a:tblPr>
              <a:tblGrid>
                <a:gridCol w="1143000"/>
                <a:gridCol w="1143000"/>
                <a:gridCol w="1143000"/>
                <a:gridCol w="1143000"/>
                <a:gridCol w="1143000"/>
                <a:gridCol w="1143000"/>
                <a:gridCol w="1143000"/>
              </a:tblGrid>
              <a:tr h="397953">
                <a:tc>
                  <a:txBody>
                    <a:bodyPr/>
                    <a:lstStyle/>
                    <a:p>
                      <a:pPr marL="0" marR="0" algn="r">
                        <a:lnSpc>
                          <a:spcPct val="115000"/>
                        </a:lnSpc>
                        <a:spcBef>
                          <a:spcPts val="0"/>
                        </a:spcBef>
                        <a:spcAft>
                          <a:spcPts val="0"/>
                        </a:spcAft>
                      </a:pPr>
                      <a:r>
                        <a:rPr lang="en-US" sz="1600" b="1" dirty="0">
                          <a:solidFill>
                            <a:srgbClr val="682069"/>
                          </a:solidFill>
                          <a:latin typeface="Arial"/>
                          <a:ea typeface="Times New Roman"/>
                          <a:cs typeface="Times New Roman"/>
                        </a:rPr>
                        <a:t>Year</a:t>
                      </a:r>
                      <a:endParaRPr lang="en-US" sz="160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tcPr>
                </a:tc>
                <a:tc>
                  <a:txBody>
                    <a:bodyPr/>
                    <a:lstStyle/>
                    <a:p>
                      <a:pPr marL="0" marR="0" algn="r">
                        <a:lnSpc>
                          <a:spcPct val="115000"/>
                        </a:lnSpc>
                        <a:spcBef>
                          <a:spcPts val="0"/>
                        </a:spcBef>
                        <a:spcAft>
                          <a:spcPts val="0"/>
                        </a:spcAft>
                      </a:pPr>
                      <a:r>
                        <a:rPr lang="en-US" sz="1600" b="1" dirty="0">
                          <a:solidFill>
                            <a:srgbClr val="682069"/>
                          </a:solidFill>
                          <a:latin typeface="Arial"/>
                          <a:ea typeface="Times New Roman"/>
                          <a:cs typeface="Times New Roman"/>
                        </a:rPr>
                        <a:t>2004</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r">
                        <a:lnSpc>
                          <a:spcPct val="115000"/>
                        </a:lnSpc>
                        <a:spcBef>
                          <a:spcPts val="0"/>
                        </a:spcBef>
                        <a:spcAft>
                          <a:spcPts val="0"/>
                        </a:spcAft>
                      </a:pPr>
                      <a:r>
                        <a:rPr lang="en-US" sz="1600" b="1">
                          <a:solidFill>
                            <a:srgbClr val="682069"/>
                          </a:solidFill>
                          <a:latin typeface="Arial"/>
                          <a:ea typeface="Times New Roman"/>
                          <a:cs typeface="Times New Roman"/>
                        </a:rPr>
                        <a:t>2005</a:t>
                      </a:r>
                      <a:endParaRPr lang="en-US" sz="160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r">
                        <a:lnSpc>
                          <a:spcPct val="115000"/>
                        </a:lnSpc>
                        <a:spcBef>
                          <a:spcPts val="0"/>
                        </a:spcBef>
                        <a:spcAft>
                          <a:spcPts val="0"/>
                        </a:spcAft>
                      </a:pPr>
                      <a:r>
                        <a:rPr lang="en-US" sz="1600" b="1">
                          <a:solidFill>
                            <a:srgbClr val="682069"/>
                          </a:solidFill>
                          <a:latin typeface="Arial"/>
                          <a:ea typeface="Times New Roman"/>
                          <a:cs typeface="Times New Roman"/>
                        </a:rPr>
                        <a:t>2006</a:t>
                      </a:r>
                      <a:endParaRPr lang="en-US" sz="160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r">
                        <a:lnSpc>
                          <a:spcPct val="115000"/>
                        </a:lnSpc>
                        <a:spcBef>
                          <a:spcPts val="0"/>
                        </a:spcBef>
                        <a:spcAft>
                          <a:spcPts val="0"/>
                        </a:spcAft>
                      </a:pPr>
                      <a:r>
                        <a:rPr lang="en-US" sz="1600" b="1">
                          <a:solidFill>
                            <a:srgbClr val="682069"/>
                          </a:solidFill>
                          <a:latin typeface="Arial"/>
                          <a:ea typeface="Times New Roman"/>
                          <a:cs typeface="Times New Roman"/>
                        </a:rPr>
                        <a:t>2007</a:t>
                      </a:r>
                      <a:endParaRPr lang="en-US" sz="160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r">
                        <a:lnSpc>
                          <a:spcPct val="115000"/>
                        </a:lnSpc>
                        <a:spcBef>
                          <a:spcPts val="0"/>
                        </a:spcBef>
                        <a:spcAft>
                          <a:spcPts val="0"/>
                        </a:spcAft>
                      </a:pPr>
                      <a:r>
                        <a:rPr lang="en-US" sz="1600" b="1">
                          <a:solidFill>
                            <a:srgbClr val="682069"/>
                          </a:solidFill>
                          <a:latin typeface="Arial"/>
                          <a:ea typeface="Times New Roman"/>
                          <a:cs typeface="Times New Roman"/>
                        </a:rPr>
                        <a:t>2008</a:t>
                      </a:r>
                      <a:endParaRPr lang="en-US" sz="160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r">
                        <a:lnSpc>
                          <a:spcPct val="115000"/>
                        </a:lnSpc>
                        <a:spcBef>
                          <a:spcPts val="0"/>
                        </a:spcBef>
                        <a:spcAft>
                          <a:spcPts val="0"/>
                        </a:spcAft>
                      </a:pPr>
                      <a:r>
                        <a:rPr lang="en-US" sz="1600" b="1">
                          <a:solidFill>
                            <a:srgbClr val="682069"/>
                          </a:solidFill>
                          <a:latin typeface="Arial"/>
                          <a:ea typeface="Times New Roman"/>
                          <a:cs typeface="Times New Roman"/>
                        </a:rPr>
                        <a:t>2009</a:t>
                      </a:r>
                      <a:endParaRPr lang="en-US" sz="160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tcPr>
                </a:tc>
              </a:tr>
              <a:tr h="629702">
                <a:tc>
                  <a:txBody>
                    <a:bodyPr/>
                    <a:lstStyle/>
                    <a:p>
                      <a:pPr marL="0" marR="0">
                        <a:lnSpc>
                          <a:spcPct val="115000"/>
                        </a:lnSpc>
                        <a:spcBef>
                          <a:spcPts val="0"/>
                        </a:spcBef>
                        <a:spcAft>
                          <a:spcPts val="0"/>
                        </a:spcAft>
                      </a:pPr>
                      <a:r>
                        <a:rPr lang="en-US" sz="1600" b="1" dirty="0">
                          <a:solidFill>
                            <a:srgbClr val="682069"/>
                          </a:solidFill>
                          <a:latin typeface="Arial"/>
                          <a:ea typeface="Times New Roman"/>
                          <a:cs typeface="Times New Roman"/>
                        </a:rPr>
                        <a:t>Facility Type</a:t>
                      </a:r>
                      <a:endParaRPr lang="en-US" sz="160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397953">
                <a:tc>
                  <a:txBody>
                    <a:bodyPr/>
                    <a:lstStyle/>
                    <a:p>
                      <a:pPr marL="0" marR="0">
                        <a:lnSpc>
                          <a:spcPct val="115000"/>
                        </a:lnSpc>
                        <a:spcBef>
                          <a:spcPts val="0"/>
                        </a:spcBef>
                        <a:spcAft>
                          <a:spcPts val="0"/>
                        </a:spcAft>
                      </a:pPr>
                      <a:r>
                        <a:rPr lang="en-US" sz="1600" b="0" dirty="0">
                          <a:solidFill>
                            <a:srgbClr val="682069"/>
                          </a:solidFill>
                          <a:latin typeface="Arial"/>
                          <a:ea typeface="Times New Roman"/>
                          <a:cs typeface="Times New Roman"/>
                        </a:rPr>
                        <a:t>ASC</a:t>
                      </a:r>
                      <a:endParaRPr lang="en-US" sz="16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233</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189</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214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mn-lt"/>
                          <a:ea typeface="Times New Roman"/>
                          <a:cs typeface="Times New Roman"/>
                        </a:rPr>
                        <a:t>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indent="0" algn="r" defTabSz="914400" rtl="0" eaLnBrk="1" fontAlgn="auto" latinLnBrk="0" hangingPunct="1">
                        <a:lnSpc>
                          <a:spcPct val="115000"/>
                        </a:lnSpc>
                        <a:spcBef>
                          <a:spcPts val="0"/>
                        </a:spcBef>
                        <a:spcAft>
                          <a:spcPts val="0"/>
                        </a:spcAft>
                        <a:buClrTx/>
                        <a:buSzTx/>
                        <a:buFontTx/>
                        <a:buNone/>
                        <a:tabLst/>
                        <a:defRPr/>
                      </a:pPr>
                      <a:r>
                        <a:rPr lang="en-US" sz="1600" b="0" dirty="0" smtClean="0">
                          <a:solidFill>
                            <a:srgbClr val="682069"/>
                          </a:solidFill>
                          <a:latin typeface="+mn-lt"/>
                          <a:ea typeface="Times New Roman"/>
                          <a:cs typeface="Times New Roman"/>
                        </a:rPr>
                        <a:t>8</a:t>
                      </a:r>
                      <a:endParaRPr lang="en-US" sz="1600" b="0" dirty="0" smtClean="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397953">
                <a:tc>
                  <a:txBody>
                    <a:bodyPr/>
                    <a:lstStyle/>
                    <a:p>
                      <a:pPr marL="0" marR="0">
                        <a:lnSpc>
                          <a:spcPct val="115000"/>
                        </a:lnSpc>
                        <a:spcBef>
                          <a:spcPts val="0"/>
                        </a:spcBef>
                        <a:spcAft>
                          <a:spcPts val="0"/>
                        </a:spcAft>
                      </a:pPr>
                      <a:r>
                        <a:rPr lang="en-US" sz="1600" b="0" dirty="0">
                          <a:solidFill>
                            <a:srgbClr val="682069"/>
                          </a:solidFill>
                          <a:latin typeface="Arial"/>
                          <a:ea typeface="Times New Roman"/>
                          <a:cs typeface="Times New Roman"/>
                        </a:rPr>
                        <a:t>ACGH</a:t>
                      </a:r>
                      <a:endParaRPr lang="en-US" sz="16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131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141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142</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129</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131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131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B w="3175" cap="flat" cmpd="sng" algn="ctr">
                      <a:solidFill>
                        <a:schemeClr val="bg1"/>
                      </a:solidFill>
                      <a:prstDash val="solid"/>
                      <a:round/>
                      <a:headEnd type="none" w="med" len="med"/>
                      <a:tailEnd type="none" w="med" len="med"/>
                    </a:lnB>
                  </a:tcPr>
                </a:tc>
              </a:tr>
              <a:tr h="397953">
                <a:tc>
                  <a:txBody>
                    <a:bodyPr/>
                    <a:lstStyle/>
                    <a:p>
                      <a:pPr marL="0" marR="0">
                        <a:lnSpc>
                          <a:spcPct val="115000"/>
                        </a:lnSpc>
                        <a:spcBef>
                          <a:spcPts val="0"/>
                        </a:spcBef>
                        <a:spcAft>
                          <a:spcPts val="0"/>
                        </a:spcAft>
                      </a:pPr>
                      <a:r>
                        <a:rPr lang="en-US" sz="1600" b="0">
                          <a:solidFill>
                            <a:srgbClr val="682069"/>
                          </a:solidFill>
                          <a:latin typeface="Arial"/>
                          <a:ea typeface="Times New Roman"/>
                          <a:cs typeface="Times New Roman"/>
                        </a:rPr>
                        <a:t>Total</a:t>
                      </a:r>
                      <a:endParaRPr lang="en-US" sz="1600" b="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364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330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356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137</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137</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139</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826484">
                <a:tc>
                  <a:txBody>
                    <a:bodyPr/>
                    <a:lstStyle/>
                    <a:p>
                      <a:pPr marL="0" marR="0">
                        <a:lnSpc>
                          <a:spcPct val="115000"/>
                        </a:lnSpc>
                        <a:spcBef>
                          <a:spcPts val="0"/>
                        </a:spcBef>
                        <a:spcAft>
                          <a:spcPts val="0"/>
                        </a:spcAft>
                      </a:pPr>
                      <a:r>
                        <a:rPr lang="en-US" sz="1400" b="0" dirty="0">
                          <a:solidFill>
                            <a:srgbClr val="682069"/>
                          </a:solidFill>
                          <a:latin typeface="Arial"/>
                          <a:ea typeface="Times New Roman"/>
                          <a:cs typeface="Times New Roman"/>
                        </a:rPr>
                        <a:t>ASC as a percent of total</a:t>
                      </a:r>
                      <a:endParaRPr lang="en-US" sz="14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64.0%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57.3%</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60.1%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5.8%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4.4%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5.8%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bl>
          </a:graphicData>
        </a:graphic>
      </p:graphicFrame>
      <p:sp>
        <p:nvSpPr>
          <p:cNvPr id="9"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31</a:t>
            </a:fld>
            <a:endParaRPr lang="en-US" sz="1400" b="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81000" y="152400"/>
            <a:ext cx="8458200" cy="914400"/>
          </a:xfrm>
        </p:spPr>
        <p:txBody>
          <a:bodyPr/>
          <a:lstStyle/>
          <a:p>
            <a:pPr algn="ctr" eaLnBrk="1" hangingPunct="1"/>
            <a:r>
              <a:rPr lang="en-US" dirty="0" smtClean="0"/>
              <a:t> </a:t>
            </a:r>
            <a:r>
              <a:rPr lang="en-US" b="1" dirty="0" smtClean="0"/>
              <a:t>Ambulatory Laparoscopic Appendectomy in Florida ASC and ACGH Facilities (State-Level)</a:t>
            </a:r>
          </a:p>
        </p:txBody>
      </p:sp>
      <p:sp>
        <p:nvSpPr>
          <p:cNvPr id="6" name="Rectangle 5"/>
          <p:cNvSpPr/>
          <p:nvPr/>
        </p:nvSpPr>
        <p:spPr>
          <a:xfrm>
            <a:off x="533400" y="5867400"/>
            <a:ext cx="2286000" cy="461665"/>
          </a:xfrm>
          <a:prstGeom prst="rect">
            <a:avLst/>
          </a:prstGeom>
        </p:spPr>
        <p:txBody>
          <a:bodyPr wrap="square">
            <a:spAutoFit/>
          </a:bodyPr>
          <a:lstStyle/>
          <a:p>
            <a:r>
              <a:rPr lang="en-US" sz="1200" b="0" dirty="0" smtClean="0">
                <a:latin typeface="Times New Roman" pitchFamily="18" charset="0"/>
                <a:cs typeface="Times New Roman" pitchFamily="18" charset="0"/>
              </a:rPr>
              <a:t>Data Source: </a:t>
            </a:r>
            <a:r>
              <a:rPr lang="en-US" sz="1200" b="0" dirty="0" err="1" smtClean="0">
                <a:latin typeface="Times New Roman" pitchFamily="18" charset="0"/>
                <a:cs typeface="Times New Roman" pitchFamily="18" charset="0"/>
              </a:rPr>
              <a:t>Intellimed</a:t>
            </a:r>
            <a:r>
              <a:rPr lang="en-US" sz="1200" b="0" dirty="0" smtClean="0">
                <a:latin typeface="Times New Roman" pitchFamily="18" charset="0"/>
                <a:cs typeface="Times New Roman" pitchFamily="18" charset="0"/>
              </a:rPr>
              <a:t>, Inc.</a:t>
            </a:r>
          </a:p>
          <a:p>
            <a:endParaRPr lang="en-US" sz="1200" dirty="0" smtClean="0">
              <a:latin typeface="Times New Roman" pitchFamily="18" charset="0"/>
              <a:cs typeface="Times New Roman" pitchFamily="18" charset="0"/>
            </a:endParaRPr>
          </a:p>
        </p:txBody>
      </p:sp>
      <p:sp>
        <p:nvSpPr>
          <p:cNvPr id="7" name="Rectangle 3"/>
          <p:cNvSpPr>
            <a:spLocks noChangeArrowheads="1"/>
          </p:cNvSpPr>
          <p:nvPr/>
        </p:nvSpPr>
        <p:spPr bwMode="auto">
          <a:xfrm>
            <a:off x="457200" y="1308555"/>
            <a:ext cx="8229600" cy="430887"/>
          </a:xfrm>
          <a:prstGeom prst="rect">
            <a:avLst/>
          </a:prstGeom>
          <a:noFill/>
          <a:ln w="9525" cap="flat" cmpd="sng" algn="ctr">
            <a:noFill/>
            <a:prstDash val="solid"/>
            <a:miter lim="800000"/>
            <a:headEnd/>
            <a:tailEnd/>
          </a:ln>
          <a:effectLst/>
        </p:spPr>
        <p:txBody>
          <a:bodyPr vert="horz" wrap="square" lIns="0" tIns="0" rIns="0" bIns="0" numCol="1" anchor="ctr" anchorCtr="0" compatLnSpc="1">
            <a:prstTxWarp prst="textNoShape">
              <a:avLst/>
            </a:prstTxWarp>
            <a:spAutoFit/>
          </a:bodyPr>
          <a:lstStyle/>
          <a:p>
            <a:pPr eaLnBrk="0" hangingPunct="0"/>
            <a:r>
              <a:rPr kumimoji="0" lang="en-US" sz="1400" b="1" i="0" u="none" strike="noStrike" cap="none" normalizeH="0" baseline="0" dirty="0" smtClean="0">
                <a:ln>
                  <a:noFill/>
                </a:ln>
                <a:effectLst/>
                <a:latin typeface="+mn-lt"/>
                <a:ea typeface="Calibri" pitchFamily="34" charset="0"/>
                <a:cs typeface="Times New Roman" pitchFamily="18" charset="0"/>
              </a:rPr>
              <a:t>Line </a:t>
            </a:r>
            <a:r>
              <a:rPr kumimoji="0" lang="en-US" sz="1400" i="0" u="none" strike="noStrike" cap="none" normalizeH="0" baseline="0" dirty="0" smtClean="0">
                <a:ln>
                  <a:noFill/>
                </a:ln>
                <a:effectLst/>
                <a:latin typeface="+mn-lt"/>
                <a:ea typeface="Calibri" pitchFamily="34" charset="0"/>
                <a:cs typeface="Times New Roman" pitchFamily="18" charset="0"/>
              </a:rPr>
              <a:t>Chart:</a:t>
            </a:r>
            <a:r>
              <a:rPr kumimoji="0" lang="en-US" sz="1400" i="0" u="none" strike="noStrike" cap="none" normalizeH="0" dirty="0" smtClean="0">
                <a:ln>
                  <a:noFill/>
                </a:ln>
                <a:effectLst/>
                <a:latin typeface="+mn-lt"/>
                <a:ea typeface="Calibri" pitchFamily="34" charset="0"/>
                <a:cs typeface="Times New Roman" pitchFamily="18" charset="0"/>
              </a:rPr>
              <a:t> </a:t>
            </a:r>
            <a:r>
              <a:rPr lang="en-US" sz="1400" dirty="0" smtClean="0"/>
              <a:t>Annual Number of Florida ASCs and ACGHs Performing Ambulatory Laparoscopic Appendectomy Procedures, 2004-2009</a:t>
            </a:r>
            <a:endParaRPr lang="en-US" sz="1400" dirty="0" smtClean="0">
              <a:latin typeface="+mn-lt"/>
            </a:endParaRPr>
          </a:p>
        </p:txBody>
      </p:sp>
      <p:graphicFrame>
        <p:nvGraphicFramePr>
          <p:cNvPr id="10" name="Content Placeholder 9"/>
          <p:cNvGraphicFramePr>
            <a:graphicFrameLocks noGrp="1"/>
          </p:cNvGraphicFramePr>
          <p:nvPr>
            <p:ph idx="1"/>
          </p:nvPr>
        </p:nvGraphicFramePr>
        <p:xfrm>
          <a:off x="914400" y="1828800"/>
          <a:ext cx="76200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32</a:t>
            </a:fld>
            <a:endParaRPr lang="en-US" sz="1400" b="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152400"/>
            <a:ext cx="9144000" cy="914400"/>
          </a:xfrm>
        </p:spPr>
        <p:txBody>
          <a:bodyPr/>
          <a:lstStyle/>
          <a:p>
            <a:pPr algn="ctr" eaLnBrk="1" hangingPunct="1"/>
            <a:r>
              <a:rPr lang="en-US" b="1" dirty="0" smtClean="0"/>
              <a:t> Ambulatory Laparoscopic Appendectomy in Wisconsin ASC and ACGH Facilities (State-Level)</a:t>
            </a:r>
            <a:endParaRPr lang="en-US" dirty="0" smtClean="0"/>
          </a:p>
        </p:txBody>
      </p:sp>
      <p:sp>
        <p:nvSpPr>
          <p:cNvPr id="6" name="Rectangle 5"/>
          <p:cNvSpPr/>
          <p:nvPr/>
        </p:nvSpPr>
        <p:spPr>
          <a:xfrm>
            <a:off x="533400" y="5867400"/>
            <a:ext cx="2286000" cy="461665"/>
          </a:xfrm>
          <a:prstGeom prst="rect">
            <a:avLst/>
          </a:prstGeom>
        </p:spPr>
        <p:txBody>
          <a:bodyPr wrap="square">
            <a:spAutoFit/>
          </a:bodyPr>
          <a:lstStyle/>
          <a:p>
            <a:r>
              <a:rPr lang="en-US" sz="1200" b="0" dirty="0" smtClean="0">
                <a:latin typeface="Times New Roman" pitchFamily="18" charset="0"/>
                <a:cs typeface="Times New Roman" pitchFamily="18" charset="0"/>
              </a:rPr>
              <a:t>Data Source: </a:t>
            </a:r>
            <a:r>
              <a:rPr lang="en-US" sz="1200" b="0" dirty="0" err="1" smtClean="0">
                <a:latin typeface="Times New Roman" pitchFamily="18" charset="0"/>
                <a:cs typeface="Times New Roman" pitchFamily="18" charset="0"/>
              </a:rPr>
              <a:t>Intellimed</a:t>
            </a:r>
            <a:r>
              <a:rPr lang="en-US" sz="1200" b="0" dirty="0" smtClean="0">
                <a:latin typeface="Times New Roman" pitchFamily="18" charset="0"/>
                <a:cs typeface="Times New Roman" pitchFamily="18" charset="0"/>
              </a:rPr>
              <a:t>, Inc.</a:t>
            </a:r>
          </a:p>
          <a:p>
            <a:endParaRPr lang="en-US" sz="1200" dirty="0" smtClean="0">
              <a:latin typeface="Times New Roman" pitchFamily="18" charset="0"/>
              <a:cs typeface="Times New Roman" pitchFamily="18" charset="0"/>
            </a:endParaRPr>
          </a:p>
        </p:txBody>
      </p:sp>
      <p:sp>
        <p:nvSpPr>
          <p:cNvPr id="7" name="Rectangle 6"/>
          <p:cNvSpPr/>
          <p:nvPr/>
        </p:nvSpPr>
        <p:spPr>
          <a:xfrm>
            <a:off x="533400" y="1371600"/>
            <a:ext cx="8153400" cy="523220"/>
          </a:xfrm>
          <a:prstGeom prst="rect">
            <a:avLst/>
          </a:prstGeom>
        </p:spPr>
        <p:txBody>
          <a:bodyPr wrap="square">
            <a:spAutoFit/>
          </a:bodyPr>
          <a:lstStyle/>
          <a:p>
            <a:r>
              <a:rPr lang="en-US" sz="1400" dirty="0" smtClean="0"/>
              <a:t>Annual Number of Wisconsin Facilities Performing Ambulatory Laparoscopic Appendectomy (2004-2009) and Annual Percent Change</a:t>
            </a:r>
            <a:endParaRPr lang="en-US" sz="1400" dirty="0"/>
          </a:p>
        </p:txBody>
      </p:sp>
      <p:graphicFrame>
        <p:nvGraphicFramePr>
          <p:cNvPr id="8" name="Content Placeholder 16"/>
          <p:cNvGraphicFramePr>
            <a:graphicFrameLocks noGrp="1"/>
          </p:cNvGraphicFramePr>
          <p:nvPr>
            <p:ph idx="1"/>
          </p:nvPr>
        </p:nvGraphicFramePr>
        <p:xfrm>
          <a:off x="609600" y="2133600"/>
          <a:ext cx="8153397" cy="3352801"/>
        </p:xfrm>
        <a:graphic>
          <a:graphicData uri="http://schemas.openxmlformats.org/drawingml/2006/table">
            <a:tbl>
              <a:tblPr firstRow="1" bandRow="1">
                <a:tableStyleId>{2D5ABB26-0587-4C30-8999-92F81FD0307C}</a:tableStyleId>
              </a:tblPr>
              <a:tblGrid>
                <a:gridCol w="1164771"/>
                <a:gridCol w="1164771"/>
                <a:gridCol w="1164771"/>
                <a:gridCol w="1164771"/>
                <a:gridCol w="1164771"/>
                <a:gridCol w="1164771"/>
                <a:gridCol w="1164771"/>
              </a:tblGrid>
              <a:tr h="437749">
                <a:tc>
                  <a:txBody>
                    <a:bodyPr/>
                    <a:lstStyle/>
                    <a:p>
                      <a:pPr marL="0" marR="0" algn="r">
                        <a:lnSpc>
                          <a:spcPct val="115000"/>
                        </a:lnSpc>
                        <a:spcBef>
                          <a:spcPts val="0"/>
                        </a:spcBef>
                        <a:spcAft>
                          <a:spcPts val="0"/>
                        </a:spcAft>
                      </a:pPr>
                      <a:r>
                        <a:rPr lang="en-US" sz="1600" b="1" dirty="0">
                          <a:solidFill>
                            <a:srgbClr val="682069"/>
                          </a:solidFill>
                          <a:latin typeface="Arial"/>
                          <a:ea typeface="Times New Roman"/>
                          <a:cs typeface="Times New Roman"/>
                        </a:rPr>
                        <a:t>Year</a:t>
                      </a:r>
                      <a:endParaRPr lang="en-US" sz="160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2004</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2005</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2006</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2007</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2008</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2009</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tcPr>
                </a:tc>
              </a:tr>
              <a:tr h="692672">
                <a:tc>
                  <a:txBody>
                    <a:bodyPr/>
                    <a:lstStyle/>
                    <a:p>
                      <a:pPr marL="0" marR="0">
                        <a:lnSpc>
                          <a:spcPct val="115000"/>
                        </a:lnSpc>
                        <a:spcBef>
                          <a:spcPts val="0"/>
                        </a:spcBef>
                        <a:spcAft>
                          <a:spcPts val="0"/>
                        </a:spcAft>
                      </a:pPr>
                      <a:r>
                        <a:rPr lang="en-US" sz="1600" b="1" dirty="0">
                          <a:solidFill>
                            <a:srgbClr val="682069"/>
                          </a:solidFill>
                          <a:latin typeface="Arial"/>
                          <a:ea typeface="Times New Roman"/>
                          <a:cs typeface="Times New Roman"/>
                        </a:rPr>
                        <a:t>Facility Type</a:t>
                      </a:r>
                      <a:endParaRPr lang="en-US" sz="160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437749">
                <a:tc>
                  <a:txBody>
                    <a:bodyPr/>
                    <a:lstStyle/>
                    <a:p>
                      <a:pPr marL="0" marR="0">
                        <a:lnSpc>
                          <a:spcPct val="115000"/>
                        </a:lnSpc>
                        <a:spcBef>
                          <a:spcPts val="0"/>
                        </a:spcBef>
                        <a:spcAft>
                          <a:spcPts val="0"/>
                        </a:spcAft>
                      </a:pPr>
                      <a:r>
                        <a:rPr lang="en-US" sz="1600" b="0" dirty="0">
                          <a:solidFill>
                            <a:srgbClr val="682069"/>
                          </a:solidFill>
                          <a:latin typeface="Arial"/>
                          <a:ea typeface="Times New Roman"/>
                          <a:cs typeface="Times New Roman"/>
                        </a:rPr>
                        <a:t>ASC</a:t>
                      </a:r>
                      <a:endParaRPr lang="en-US" sz="16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7</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437749">
                <a:tc>
                  <a:txBody>
                    <a:bodyPr/>
                    <a:lstStyle/>
                    <a:p>
                      <a:pPr marL="0" marR="0">
                        <a:lnSpc>
                          <a:spcPct val="115000"/>
                        </a:lnSpc>
                        <a:spcBef>
                          <a:spcPts val="0"/>
                        </a:spcBef>
                        <a:spcAft>
                          <a:spcPts val="0"/>
                        </a:spcAft>
                      </a:pPr>
                      <a:r>
                        <a:rPr lang="en-US" sz="1600" b="0" dirty="0">
                          <a:solidFill>
                            <a:srgbClr val="682069"/>
                          </a:solidFill>
                          <a:latin typeface="Arial"/>
                          <a:ea typeface="Times New Roman"/>
                          <a:cs typeface="Times New Roman"/>
                        </a:rPr>
                        <a:t>ACGH</a:t>
                      </a:r>
                      <a:endParaRPr lang="en-US" sz="16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58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Calibri"/>
                          <a:cs typeface="Times New Roman"/>
                        </a:rPr>
                        <a:t>60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B w="3175" cap="flat" cmpd="sng" algn="ctr">
                      <a:solidFill>
                        <a:schemeClr val="bg1"/>
                      </a:solidFill>
                      <a:prstDash val="solid"/>
                      <a:round/>
                      <a:headEnd type="none" w="med" len="med"/>
                      <a:tailEnd type="none" w="med" len="med"/>
                    </a:lnB>
                  </a:tcPr>
                </a:tc>
              </a:tr>
              <a:tr h="437749">
                <a:tc>
                  <a:txBody>
                    <a:bodyPr/>
                    <a:lstStyle/>
                    <a:p>
                      <a:pPr marL="0" marR="0">
                        <a:lnSpc>
                          <a:spcPct val="115000"/>
                        </a:lnSpc>
                        <a:spcBef>
                          <a:spcPts val="0"/>
                        </a:spcBef>
                        <a:spcAft>
                          <a:spcPts val="0"/>
                        </a:spcAft>
                      </a:pPr>
                      <a:r>
                        <a:rPr lang="en-US" sz="1600" b="0">
                          <a:solidFill>
                            <a:srgbClr val="682069"/>
                          </a:solidFill>
                          <a:latin typeface="Arial"/>
                          <a:ea typeface="Times New Roman"/>
                          <a:cs typeface="Times New Roman"/>
                        </a:rPr>
                        <a:t>Total</a:t>
                      </a:r>
                      <a:endParaRPr lang="en-US" sz="1600" b="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67</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72</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70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909133">
                <a:tc>
                  <a:txBody>
                    <a:bodyPr/>
                    <a:lstStyle/>
                    <a:p>
                      <a:pPr marL="0" marR="0">
                        <a:lnSpc>
                          <a:spcPct val="115000"/>
                        </a:lnSpc>
                        <a:spcBef>
                          <a:spcPts val="0"/>
                        </a:spcBef>
                        <a:spcAft>
                          <a:spcPts val="0"/>
                        </a:spcAft>
                      </a:pPr>
                      <a:r>
                        <a:rPr lang="en-US" sz="1400" b="0" dirty="0">
                          <a:solidFill>
                            <a:srgbClr val="682069"/>
                          </a:solidFill>
                          <a:latin typeface="Arial"/>
                          <a:ea typeface="Times New Roman"/>
                          <a:cs typeface="Times New Roman"/>
                        </a:rPr>
                        <a:t>ASC as a percent of total</a:t>
                      </a:r>
                      <a:endParaRPr lang="en-US" sz="14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10.4%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9.1%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14.7%</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11.8%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11.1%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8.6%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bl>
          </a:graphicData>
        </a:graphic>
      </p:graphicFrame>
      <p:sp>
        <p:nvSpPr>
          <p:cNvPr id="9"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33</a:t>
            </a:fld>
            <a:endParaRPr lang="en-US" sz="1400" b="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0"/>
            <a:ext cx="9144000" cy="914400"/>
          </a:xfrm>
        </p:spPr>
        <p:txBody>
          <a:bodyPr/>
          <a:lstStyle/>
          <a:p>
            <a:pPr algn="ctr" eaLnBrk="1" hangingPunct="1"/>
            <a:r>
              <a:rPr lang="en-US" b="1" dirty="0" smtClean="0"/>
              <a:t> </a:t>
            </a:r>
            <a:r>
              <a:rPr lang="en-US" sz="2900" b="1" dirty="0" smtClean="0"/>
              <a:t>Ambulatory Laparoscopic Appendectomy in Wisconsin in ASC and ACGH Facilities (State-Level)</a:t>
            </a:r>
            <a:endParaRPr lang="en-US" sz="2900" dirty="0" smtClean="0"/>
          </a:p>
        </p:txBody>
      </p:sp>
      <p:sp>
        <p:nvSpPr>
          <p:cNvPr id="6" name="Rectangle 5"/>
          <p:cNvSpPr/>
          <p:nvPr/>
        </p:nvSpPr>
        <p:spPr>
          <a:xfrm>
            <a:off x="533400" y="5867400"/>
            <a:ext cx="2286000" cy="461665"/>
          </a:xfrm>
          <a:prstGeom prst="rect">
            <a:avLst/>
          </a:prstGeom>
        </p:spPr>
        <p:txBody>
          <a:bodyPr wrap="square">
            <a:spAutoFit/>
          </a:bodyPr>
          <a:lstStyle/>
          <a:p>
            <a:r>
              <a:rPr lang="en-US" sz="1200" b="0" dirty="0" smtClean="0">
                <a:latin typeface="Times New Roman" pitchFamily="18" charset="0"/>
                <a:cs typeface="Times New Roman" pitchFamily="18" charset="0"/>
              </a:rPr>
              <a:t>Data Source: </a:t>
            </a:r>
            <a:r>
              <a:rPr lang="en-US" sz="1200" b="0" dirty="0" err="1" smtClean="0">
                <a:latin typeface="Times New Roman" pitchFamily="18" charset="0"/>
                <a:cs typeface="Times New Roman" pitchFamily="18" charset="0"/>
              </a:rPr>
              <a:t>Intellimed</a:t>
            </a:r>
            <a:r>
              <a:rPr lang="en-US" sz="1200" b="0" dirty="0" smtClean="0">
                <a:latin typeface="Times New Roman" pitchFamily="18" charset="0"/>
                <a:cs typeface="Times New Roman" pitchFamily="18" charset="0"/>
              </a:rPr>
              <a:t>, Inc.</a:t>
            </a:r>
          </a:p>
          <a:p>
            <a:endParaRPr lang="en-US" sz="1200" dirty="0" smtClean="0">
              <a:latin typeface="Times New Roman" pitchFamily="18" charset="0"/>
              <a:cs typeface="Times New Roman" pitchFamily="18" charset="0"/>
            </a:endParaRPr>
          </a:p>
        </p:txBody>
      </p:sp>
      <p:sp>
        <p:nvSpPr>
          <p:cNvPr id="7" name="Rectangle 8"/>
          <p:cNvSpPr>
            <a:spLocks noChangeArrowheads="1"/>
          </p:cNvSpPr>
          <p:nvPr/>
        </p:nvSpPr>
        <p:spPr bwMode="auto">
          <a:xfrm>
            <a:off x="762000" y="1295400"/>
            <a:ext cx="7848600" cy="646331"/>
          </a:xfrm>
          <a:prstGeom prst="rect">
            <a:avLst/>
          </a:prstGeom>
          <a:noFill/>
          <a:ln w="9525" cap="flat" cmpd="sng" algn="ctr">
            <a:noFill/>
            <a:prstDash val="solid"/>
            <a:miter lim="800000"/>
            <a:headEnd/>
            <a:tailEnd/>
          </a:ln>
          <a:effectLst/>
        </p:spPr>
        <p:txBody>
          <a:bodyPr vert="horz" wrap="square" lIns="0" tIns="0" rIns="0" bIns="0" numCol="1" anchor="ctr" anchorCtr="0" compatLnSpc="1">
            <a:prstTxWarp prst="textNoShape">
              <a:avLst/>
            </a:prstTxWarp>
            <a:spAutoFit/>
          </a:bodyPr>
          <a:lstStyle/>
          <a:p>
            <a:pPr eaLnBrk="0" hangingPunct="0"/>
            <a:r>
              <a:rPr kumimoji="0" lang="en-US" sz="1400" i="0" u="none" strike="noStrike" cap="none" normalizeH="0" baseline="0" dirty="0" smtClean="0" bmk="">
                <a:ln>
                  <a:noFill/>
                </a:ln>
                <a:effectLst/>
                <a:latin typeface="+mn-lt"/>
                <a:ea typeface="Calibri" pitchFamily="34" charset="0"/>
                <a:cs typeface="Times New Roman" pitchFamily="18" charset="0"/>
              </a:rPr>
              <a:t>Line Chart: </a:t>
            </a:r>
            <a:r>
              <a:rPr lang="en-US" sz="1400" dirty="0" smtClean="0">
                <a:latin typeface="+mn-lt"/>
              </a:rPr>
              <a:t>Annual Number of Wisconsin ASCs and ACGHs Performing Laparoscopic Appendectomy Procedures, 2004-2009</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400" i="0" u="none" strike="noStrike" cap="none" normalizeH="0" baseline="0" dirty="0" smtClean="0">
              <a:ln>
                <a:noFill/>
              </a:ln>
              <a:effectLst/>
              <a:latin typeface="+mn-lt"/>
            </a:endParaRPr>
          </a:p>
        </p:txBody>
      </p:sp>
      <p:graphicFrame>
        <p:nvGraphicFramePr>
          <p:cNvPr id="10" name="Content Placeholder 9"/>
          <p:cNvGraphicFramePr>
            <a:graphicFrameLocks noGrp="1"/>
          </p:cNvGraphicFramePr>
          <p:nvPr>
            <p:ph idx="1"/>
          </p:nvPr>
        </p:nvGraphicFramePr>
        <p:xfrm>
          <a:off x="914400" y="1905000"/>
          <a:ext cx="76200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34</a:t>
            </a:fld>
            <a:endParaRPr lang="en-US" sz="1400" b="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152400"/>
            <a:ext cx="8686800" cy="914400"/>
          </a:xfrm>
        </p:spPr>
        <p:txBody>
          <a:bodyPr/>
          <a:lstStyle/>
          <a:p>
            <a:pPr algn="ctr" eaLnBrk="1" hangingPunct="1"/>
            <a:r>
              <a:rPr lang="en-US" dirty="0" smtClean="0"/>
              <a:t> </a:t>
            </a:r>
            <a:r>
              <a:rPr lang="en-US" b="1" dirty="0" smtClean="0"/>
              <a:t>Ambulatory Laparoscopic </a:t>
            </a:r>
            <a:r>
              <a:rPr lang="en-US" b="1" dirty="0" err="1" smtClean="0"/>
              <a:t>Cholecystectomy</a:t>
            </a:r>
            <a:r>
              <a:rPr lang="en-US" b="1" dirty="0" smtClean="0"/>
              <a:t> in Florida ASC and ACGH Facilities (State-Level)</a:t>
            </a:r>
            <a:endParaRPr lang="en-US" dirty="0" smtClean="0"/>
          </a:p>
        </p:txBody>
      </p:sp>
      <p:sp>
        <p:nvSpPr>
          <p:cNvPr id="6" name="Rectangle 5"/>
          <p:cNvSpPr/>
          <p:nvPr/>
        </p:nvSpPr>
        <p:spPr>
          <a:xfrm>
            <a:off x="533400" y="5867400"/>
            <a:ext cx="2286000" cy="461665"/>
          </a:xfrm>
          <a:prstGeom prst="rect">
            <a:avLst/>
          </a:prstGeom>
        </p:spPr>
        <p:txBody>
          <a:bodyPr wrap="square">
            <a:spAutoFit/>
          </a:bodyPr>
          <a:lstStyle/>
          <a:p>
            <a:r>
              <a:rPr lang="en-US" sz="1200" b="0" dirty="0" smtClean="0">
                <a:latin typeface="Times New Roman" pitchFamily="18" charset="0"/>
                <a:cs typeface="Times New Roman" pitchFamily="18" charset="0"/>
              </a:rPr>
              <a:t>Data Source: </a:t>
            </a:r>
            <a:r>
              <a:rPr lang="en-US" sz="1200" b="0" dirty="0" err="1" smtClean="0">
                <a:latin typeface="Times New Roman" pitchFamily="18" charset="0"/>
                <a:cs typeface="Times New Roman" pitchFamily="18" charset="0"/>
              </a:rPr>
              <a:t>Intellimed</a:t>
            </a:r>
            <a:r>
              <a:rPr lang="en-US" sz="1200" b="0" dirty="0" smtClean="0">
                <a:latin typeface="Times New Roman" pitchFamily="18" charset="0"/>
                <a:cs typeface="Times New Roman" pitchFamily="18" charset="0"/>
              </a:rPr>
              <a:t>, Inc.</a:t>
            </a:r>
          </a:p>
          <a:p>
            <a:endParaRPr lang="en-US" sz="1200" dirty="0" smtClean="0">
              <a:latin typeface="Times New Roman" pitchFamily="18" charset="0"/>
              <a:cs typeface="Times New Roman" pitchFamily="18" charset="0"/>
            </a:endParaRPr>
          </a:p>
        </p:txBody>
      </p:sp>
      <p:sp>
        <p:nvSpPr>
          <p:cNvPr id="7" name="Rectangle 6"/>
          <p:cNvSpPr/>
          <p:nvPr/>
        </p:nvSpPr>
        <p:spPr>
          <a:xfrm>
            <a:off x="533400" y="1371600"/>
            <a:ext cx="8305800" cy="523220"/>
          </a:xfrm>
          <a:prstGeom prst="rect">
            <a:avLst/>
          </a:prstGeom>
        </p:spPr>
        <p:txBody>
          <a:bodyPr wrap="square">
            <a:spAutoFit/>
          </a:bodyPr>
          <a:lstStyle/>
          <a:p>
            <a:r>
              <a:rPr lang="en-US" sz="1400" dirty="0" smtClean="0"/>
              <a:t>Annual Number of Florida Facilities Performing Ambulatory Laparoscopic </a:t>
            </a:r>
            <a:r>
              <a:rPr lang="en-US" sz="1400" dirty="0" err="1"/>
              <a:t>Cholecystectomy</a:t>
            </a:r>
            <a:r>
              <a:rPr lang="en-US" sz="1400" dirty="0"/>
              <a:t> </a:t>
            </a:r>
            <a:r>
              <a:rPr lang="en-US" sz="1400" dirty="0" smtClean="0"/>
              <a:t>(2004-2009) and Annual Percent Change</a:t>
            </a:r>
            <a:endParaRPr lang="en-US" sz="1400" dirty="0"/>
          </a:p>
        </p:txBody>
      </p:sp>
      <p:graphicFrame>
        <p:nvGraphicFramePr>
          <p:cNvPr id="8" name="Content Placeholder 16"/>
          <p:cNvGraphicFramePr>
            <a:graphicFrameLocks noGrp="1"/>
          </p:cNvGraphicFramePr>
          <p:nvPr>
            <p:ph idx="1"/>
          </p:nvPr>
        </p:nvGraphicFramePr>
        <p:xfrm>
          <a:off x="609600" y="2133600"/>
          <a:ext cx="8153397" cy="3352801"/>
        </p:xfrm>
        <a:graphic>
          <a:graphicData uri="http://schemas.openxmlformats.org/drawingml/2006/table">
            <a:tbl>
              <a:tblPr firstRow="1" bandRow="1">
                <a:tableStyleId>{2D5ABB26-0587-4C30-8999-92F81FD0307C}</a:tableStyleId>
              </a:tblPr>
              <a:tblGrid>
                <a:gridCol w="1164771"/>
                <a:gridCol w="1164771"/>
                <a:gridCol w="1164771"/>
                <a:gridCol w="1164771"/>
                <a:gridCol w="1164771"/>
                <a:gridCol w="1164771"/>
                <a:gridCol w="1164771"/>
              </a:tblGrid>
              <a:tr h="437749">
                <a:tc>
                  <a:txBody>
                    <a:bodyPr/>
                    <a:lstStyle/>
                    <a:p>
                      <a:pPr marL="0" marR="0" algn="r">
                        <a:lnSpc>
                          <a:spcPct val="115000"/>
                        </a:lnSpc>
                        <a:spcBef>
                          <a:spcPts val="0"/>
                        </a:spcBef>
                        <a:spcAft>
                          <a:spcPts val="0"/>
                        </a:spcAft>
                      </a:pPr>
                      <a:r>
                        <a:rPr lang="en-US" sz="1600" b="1" dirty="0">
                          <a:solidFill>
                            <a:srgbClr val="682069"/>
                          </a:solidFill>
                          <a:latin typeface="Arial"/>
                          <a:ea typeface="Times New Roman"/>
                          <a:cs typeface="Times New Roman"/>
                        </a:rPr>
                        <a:t>Year</a:t>
                      </a:r>
                      <a:endParaRPr lang="en-US" sz="1600" b="1"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2004</a:t>
                      </a:r>
                      <a:endParaRPr lang="en-US" sz="1600" b="1"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2005</a:t>
                      </a:r>
                      <a:endParaRPr lang="en-US" sz="1600" b="1"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2006</a:t>
                      </a:r>
                      <a:endParaRPr lang="en-US" sz="1600" b="1"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2007</a:t>
                      </a:r>
                      <a:endParaRPr lang="en-US" sz="1600" b="1"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2008</a:t>
                      </a:r>
                      <a:endParaRPr lang="en-US" sz="1600" b="1"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2009</a:t>
                      </a:r>
                      <a:endParaRPr lang="en-US" sz="1600" b="1"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tcPr>
                </a:tc>
              </a:tr>
              <a:tr h="692672">
                <a:tc>
                  <a:txBody>
                    <a:bodyPr/>
                    <a:lstStyle/>
                    <a:p>
                      <a:pPr marL="0" marR="0">
                        <a:lnSpc>
                          <a:spcPct val="115000"/>
                        </a:lnSpc>
                        <a:spcBef>
                          <a:spcPts val="0"/>
                        </a:spcBef>
                        <a:spcAft>
                          <a:spcPts val="0"/>
                        </a:spcAft>
                      </a:pPr>
                      <a:r>
                        <a:rPr lang="en-US" sz="1600" b="1" dirty="0">
                          <a:solidFill>
                            <a:srgbClr val="682069"/>
                          </a:solidFill>
                          <a:latin typeface="Arial"/>
                          <a:ea typeface="Times New Roman"/>
                          <a:cs typeface="Times New Roman"/>
                        </a:rPr>
                        <a:t>Facility Type</a:t>
                      </a:r>
                      <a:endParaRPr lang="en-US" sz="1600" b="1"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b="1"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b="1"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b="1"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b="1"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b="1"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b="1"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437749">
                <a:tc>
                  <a:txBody>
                    <a:bodyPr/>
                    <a:lstStyle/>
                    <a:p>
                      <a:pPr marL="0" marR="0">
                        <a:lnSpc>
                          <a:spcPct val="115000"/>
                        </a:lnSpc>
                        <a:spcBef>
                          <a:spcPts val="0"/>
                        </a:spcBef>
                        <a:spcAft>
                          <a:spcPts val="0"/>
                        </a:spcAft>
                      </a:pPr>
                      <a:r>
                        <a:rPr lang="en-US" sz="1600" b="0" dirty="0">
                          <a:solidFill>
                            <a:srgbClr val="682069"/>
                          </a:solidFill>
                          <a:latin typeface="Arial"/>
                          <a:ea typeface="Times New Roman"/>
                          <a:cs typeface="Times New Roman"/>
                        </a:rPr>
                        <a:t>ASC</a:t>
                      </a:r>
                      <a:endParaRPr lang="en-US" sz="16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265</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233</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249</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38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42</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46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437749">
                <a:tc>
                  <a:txBody>
                    <a:bodyPr/>
                    <a:lstStyle/>
                    <a:p>
                      <a:pPr marL="0" marR="0">
                        <a:lnSpc>
                          <a:spcPct val="115000"/>
                        </a:lnSpc>
                        <a:spcBef>
                          <a:spcPts val="0"/>
                        </a:spcBef>
                        <a:spcAft>
                          <a:spcPts val="0"/>
                        </a:spcAft>
                      </a:pPr>
                      <a:r>
                        <a:rPr lang="en-US" sz="1600" b="0">
                          <a:solidFill>
                            <a:srgbClr val="682069"/>
                          </a:solidFill>
                          <a:latin typeface="Arial"/>
                          <a:ea typeface="Times New Roman"/>
                          <a:cs typeface="Times New Roman"/>
                        </a:rPr>
                        <a:t>ACGH</a:t>
                      </a:r>
                      <a:endParaRPr lang="en-US" sz="1600" b="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164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169</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171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158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155</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156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B w="3175" cap="flat" cmpd="sng" algn="ctr">
                      <a:solidFill>
                        <a:schemeClr val="bg1"/>
                      </a:solidFill>
                      <a:prstDash val="solid"/>
                      <a:round/>
                      <a:headEnd type="none" w="med" len="med"/>
                      <a:tailEnd type="none" w="med" len="med"/>
                    </a:lnB>
                  </a:tcPr>
                </a:tc>
              </a:tr>
              <a:tr h="437749">
                <a:tc>
                  <a:txBody>
                    <a:bodyPr/>
                    <a:lstStyle/>
                    <a:p>
                      <a:pPr marL="0" marR="0">
                        <a:lnSpc>
                          <a:spcPct val="115000"/>
                        </a:lnSpc>
                        <a:spcBef>
                          <a:spcPts val="0"/>
                        </a:spcBef>
                        <a:spcAft>
                          <a:spcPts val="0"/>
                        </a:spcAft>
                      </a:pPr>
                      <a:r>
                        <a:rPr lang="en-US" sz="1600" b="0">
                          <a:solidFill>
                            <a:srgbClr val="682069"/>
                          </a:solidFill>
                          <a:latin typeface="Arial"/>
                          <a:ea typeface="Times New Roman"/>
                          <a:cs typeface="Times New Roman"/>
                        </a:rPr>
                        <a:t>Total</a:t>
                      </a:r>
                      <a:endParaRPr lang="en-US" sz="1600" b="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429</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392</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420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196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197</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202</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909133">
                <a:tc>
                  <a:txBody>
                    <a:bodyPr/>
                    <a:lstStyle/>
                    <a:p>
                      <a:pPr marL="0" marR="0">
                        <a:lnSpc>
                          <a:spcPct val="115000"/>
                        </a:lnSpc>
                        <a:spcBef>
                          <a:spcPts val="0"/>
                        </a:spcBef>
                        <a:spcAft>
                          <a:spcPts val="0"/>
                        </a:spcAft>
                      </a:pPr>
                      <a:r>
                        <a:rPr lang="en-US" sz="1400" b="0" dirty="0">
                          <a:solidFill>
                            <a:srgbClr val="682069"/>
                          </a:solidFill>
                          <a:latin typeface="Arial"/>
                          <a:ea typeface="Times New Roman"/>
                          <a:cs typeface="Times New Roman"/>
                        </a:rPr>
                        <a:t>ASC as a percent of total</a:t>
                      </a:r>
                      <a:endParaRPr lang="en-US" sz="14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61.8%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56.9%</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59.3%</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19.4%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21.3%</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22.8%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bl>
          </a:graphicData>
        </a:graphic>
      </p:graphicFrame>
      <p:sp>
        <p:nvSpPr>
          <p:cNvPr id="9"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35</a:t>
            </a:fld>
            <a:endParaRPr lang="en-US" sz="1400" b="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52400" y="152400"/>
            <a:ext cx="8686800" cy="914400"/>
          </a:xfrm>
        </p:spPr>
        <p:txBody>
          <a:bodyPr/>
          <a:lstStyle/>
          <a:p>
            <a:pPr algn="ctr" eaLnBrk="1" hangingPunct="1"/>
            <a:r>
              <a:rPr lang="en-US" b="1" dirty="0" smtClean="0"/>
              <a:t> Ambulatory Laparoscopic </a:t>
            </a:r>
            <a:r>
              <a:rPr lang="en-US" b="1" dirty="0" err="1" smtClean="0"/>
              <a:t>Cholecystectomy</a:t>
            </a:r>
            <a:r>
              <a:rPr lang="en-US" b="1" dirty="0" smtClean="0"/>
              <a:t> in Florida ASC and ACGH Facilities (State-Level)</a:t>
            </a:r>
            <a:endParaRPr lang="en-US" dirty="0" smtClean="0"/>
          </a:p>
        </p:txBody>
      </p:sp>
      <p:sp>
        <p:nvSpPr>
          <p:cNvPr id="6" name="Rectangle 5"/>
          <p:cNvSpPr/>
          <p:nvPr/>
        </p:nvSpPr>
        <p:spPr>
          <a:xfrm>
            <a:off x="533400" y="5867400"/>
            <a:ext cx="2286000" cy="461665"/>
          </a:xfrm>
          <a:prstGeom prst="rect">
            <a:avLst/>
          </a:prstGeom>
        </p:spPr>
        <p:txBody>
          <a:bodyPr wrap="square">
            <a:spAutoFit/>
          </a:bodyPr>
          <a:lstStyle/>
          <a:p>
            <a:r>
              <a:rPr lang="en-US" sz="1200" b="0" dirty="0" smtClean="0">
                <a:latin typeface="Times New Roman" pitchFamily="18" charset="0"/>
                <a:cs typeface="Times New Roman" pitchFamily="18" charset="0"/>
              </a:rPr>
              <a:t>Data Source: </a:t>
            </a:r>
            <a:r>
              <a:rPr lang="en-US" sz="1200" b="0" dirty="0" err="1" smtClean="0">
                <a:latin typeface="Times New Roman" pitchFamily="18" charset="0"/>
                <a:cs typeface="Times New Roman" pitchFamily="18" charset="0"/>
              </a:rPr>
              <a:t>Intellimed</a:t>
            </a:r>
            <a:r>
              <a:rPr lang="en-US" sz="1200" b="0" dirty="0" smtClean="0">
                <a:latin typeface="Times New Roman" pitchFamily="18" charset="0"/>
                <a:cs typeface="Times New Roman" pitchFamily="18" charset="0"/>
              </a:rPr>
              <a:t>, Inc.</a:t>
            </a:r>
          </a:p>
          <a:p>
            <a:endParaRPr lang="en-US" sz="1200" dirty="0" smtClean="0">
              <a:latin typeface="Times New Roman" pitchFamily="18" charset="0"/>
              <a:cs typeface="Times New Roman" pitchFamily="18" charset="0"/>
            </a:endParaRPr>
          </a:p>
        </p:txBody>
      </p:sp>
      <p:sp>
        <p:nvSpPr>
          <p:cNvPr id="7" name="Rectangle 6"/>
          <p:cNvSpPr/>
          <p:nvPr/>
        </p:nvSpPr>
        <p:spPr>
          <a:xfrm>
            <a:off x="838200" y="1371600"/>
            <a:ext cx="7467600" cy="523220"/>
          </a:xfrm>
          <a:prstGeom prst="rect">
            <a:avLst/>
          </a:prstGeom>
        </p:spPr>
        <p:txBody>
          <a:bodyPr wrap="square">
            <a:spAutoFit/>
          </a:bodyPr>
          <a:lstStyle/>
          <a:p>
            <a:r>
              <a:rPr lang="en-US" sz="1400" dirty="0" smtClean="0">
                <a:latin typeface="+mn-lt"/>
                <a:cs typeface="Times New Roman" pitchFamily="18" charset="0"/>
              </a:rPr>
              <a:t>Line Chart: </a:t>
            </a:r>
            <a:r>
              <a:rPr lang="en-US" sz="1400" dirty="0" smtClean="0"/>
              <a:t>The Number of Florida ASCs and ACGHs Performing Ambulatory Laparoscopic </a:t>
            </a:r>
            <a:r>
              <a:rPr lang="en-US" sz="1400" dirty="0" err="1" smtClean="0"/>
              <a:t>Cholecystectomy</a:t>
            </a:r>
            <a:r>
              <a:rPr lang="en-US" sz="1400" dirty="0" smtClean="0"/>
              <a:t> Procedures, 2004-2009</a:t>
            </a:r>
            <a:endParaRPr lang="en-US" sz="1400" dirty="0">
              <a:latin typeface="+mn-lt"/>
              <a:cs typeface="Times New Roman" pitchFamily="18" charset="0"/>
            </a:endParaRPr>
          </a:p>
        </p:txBody>
      </p:sp>
      <p:graphicFrame>
        <p:nvGraphicFramePr>
          <p:cNvPr id="10" name="Content Placeholder 9"/>
          <p:cNvGraphicFramePr>
            <a:graphicFrameLocks noGrp="1"/>
          </p:cNvGraphicFramePr>
          <p:nvPr>
            <p:ph idx="1"/>
          </p:nvPr>
        </p:nvGraphicFramePr>
        <p:xfrm>
          <a:off x="1066800" y="2057400"/>
          <a:ext cx="72390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36</a:t>
            </a:fld>
            <a:endParaRPr lang="en-US" sz="1400" b="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152400"/>
            <a:ext cx="9144000" cy="914400"/>
          </a:xfrm>
        </p:spPr>
        <p:txBody>
          <a:bodyPr/>
          <a:lstStyle/>
          <a:p>
            <a:pPr algn="ctr" eaLnBrk="1" hangingPunct="1"/>
            <a:r>
              <a:rPr lang="en-US" b="1" dirty="0" smtClean="0"/>
              <a:t> Ambulatory Laparoscopic </a:t>
            </a:r>
            <a:r>
              <a:rPr lang="en-US" b="1" dirty="0" err="1" smtClean="0"/>
              <a:t>Cholecystectomy</a:t>
            </a:r>
            <a:r>
              <a:rPr lang="en-US" b="1" dirty="0" smtClean="0"/>
              <a:t> in Wisconsin ASC and ACGH Facilities  (State-Level)</a:t>
            </a:r>
            <a:endParaRPr lang="en-US" dirty="0" smtClean="0"/>
          </a:p>
        </p:txBody>
      </p:sp>
      <p:sp>
        <p:nvSpPr>
          <p:cNvPr id="6" name="Rectangle 5"/>
          <p:cNvSpPr/>
          <p:nvPr/>
        </p:nvSpPr>
        <p:spPr>
          <a:xfrm>
            <a:off x="533400" y="5867400"/>
            <a:ext cx="2286000" cy="461665"/>
          </a:xfrm>
          <a:prstGeom prst="rect">
            <a:avLst/>
          </a:prstGeom>
        </p:spPr>
        <p:txBody>
          <a:bodyPr wrap="square">
            <a:spAutoFit/>
          </a:bodyPr>
          <a:lstStyle/>
          <a:p>
            <a:r>
              <a:rPr lang="en-US" sz="1200" b="0" dirty="0" smtClean="0">
                <a:latin typeface="Times New Roman" pitchFamily="18" charset="0"/>
                <a:cs typeface="Times New Roman" pitchFamily="18" charset="0"/>
              </a:rPr>
              <a:t>Data Source: </a:t>
            </a:r>
            <a:r>
              <a:rPr lang="en-US" sz="1200" b="0" dirty="0" err="1" smtClean="0">
                <a:latin typeface="Times New Roman" pitchFamily="18" charset="0"/>
                <a:cs typeface="Times New Roman" pitchFamily="18" charset="0"/>
              </a:rPr>
              <a:t>Intellimed</a:t>
            </a:r>
            <a:r>
              <a:rPr lang="en-US" sz="1200" b="0" dirty="0" smtClean="0">
                <a:latin typeface="Times New Roman" pitchFamily="18" charset="0"/>
                <a:cs typeface="Times New Roman" pitchFamily="18" charset="0"/>
              </a:rPr>
              <a:t>, Inc.</a:t>
            </a:r>
          </a:p>
          <a:p>
            <a:endParaRPr lang="en-US" sz="1200" dirty="0" smtClean="0">
              <a:latin typeface="Times New Roman" pitchFamily="18" charset="0"/>
              <a:cs typeface="Times New Roman" pitchFamily="18" charset="0"/>
            </a:endParaRPr>
          </a:p>
        </p:txBody>
      </p:sp>
      <p:sp>
        <p:nvSpPr>
          <p:cNvPr id="7" name="Rectangle 6"/>
          <p:cNvSpPr/>
          <p:nvPr/>
        </p:nvSpPr>
        <p:spPr>
          <a:xfrm>
            <a:off x="685800" y="1371600"/>
            <a:ext cx="7772400" cy="523220"/>
          </a:xfrm>
          <a:prstGeom prst="rect">
            <a:avLst/>
          </a:prstGeom>
        </p:spPr>
        <p:txBody>
          <a:bodyPr wrap="square">
            <a:spAutoFit/>
          </a:bodyPr>
          <a:lstStyle/>
          <a:p>
            <a:r>
              <a:rPr lang="en-US" sz="1400" dirty="0" smtClean="0"/>
              <a:t>Annual </a:t>
            </a:r>
            <a:r>
              <a:rPr lang="en-US" sz="1400" dirty="0"/>
              <a:t>Wisconsin Totals for Laparoscopic </a:t>
            </a:r>
            <a:r>
              <a:rPr lang="en-US" sz="1400" dirty="0" err="1"/>
              <a:t>Cholecystectomy</a:t>
            </a:r>
            <a:r>
              <a:rPr lang="en-US" sz="1400" dirty="0"/>
              <a:t> Procedures Performed in ASCs and ACGHs, 2004-2009</a:t>
            </a:r>
          </a:p>
        </p:txBody>
      </p:sp>
      <p:graphicFrame>
        <p:nvGraphicFramePr>
          <p:cNvPr id="8" name="Content Placeholder 16"/>
          <p:cNvGraphicFramePr>
            <a:graphicFrameLocks noGrp="1"/>
          </p:cNvGraphicFramePr>
          <p:nvPr>
            <p:ph idx="1"/>
          </p:nvPr>
        </p:nvGraphicFramePr>
        <p:xfrm>
          <a:off x="685800" y="1981200"/>
          <a:ext cx="8229599" cy="3581398"/>
        </p:xfrm>
        <a:graphic>
          <a:graphicData uri="http://schemas.openxmlformats.org/drawingml/2006/table">
            <a:tbl>
              <a:tblPr firstRow="1" bandRow="1">
                <a:tableStyleId>{2D5ABB26-0587-4C30-8999-92F81FD0307C}</a:tableStyleId>
              </a:tblPr>
              <a:tblGrid>
                <a:gridCol w="1175657"/>
                <a:gridCol w="1175657"/>
                <a:gridCol w="1175657"/>
                <a:gridCol w="1175657"/>
                <a:gridCol w="1175657"/>
                <a:gridCol w="1175657"/>
                <a:gridCol w="1175657"/>
              </a:tblGrid>
              <a:tr h="467595">
                <a:tc>
                  <a:txBody>
                    <a:bodyPr/>
                    <a:lstStyle/>
                    <a:p>
                      <a:pPr marL="0" marR="0" algn="r">
                        <a:lnSpc>
                          <a:spcPct val="115000"/>
                        </a:lnSpc>
                        <a:spcBef>
                          <a:spcPts val="0"/>
                        </a:spcBef>
                        <a:spcAft>
                          <a:spcPts val="0"/>
                        </a:spcAft>
                      </a:pPr>
                      <a:r>
                        <a:rPr lang="en-US" sz="1600" b="1" dirty="0">
                          <a:solidFill>
                            <a:srgbClr val="682069"/>
                          </a:solidFill>
                          <a:latin typeface="Arial"/>
                          <a:ea typeface="Times New Roman"/>
                          <a:cs typeface="Times New Roman"/>
                        </a:rPr>
                        <a:t>Year</a:t>
                      </a:r>
                      <a:endParaRPr lang="en-US" sz="160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2004</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2005</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2006</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2007</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2008</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1600" b="1" dirty="0">
                          <a:solidFill>
                            <a:srgbClr val="682069"/>
                          </a:solidFill>
                          <a:latin typeface="Arial"/>
                          <a:ea typeface="Times New Roman"/>
                          <a:cs typeface="Times New Roman"/>
                        </a:rPr>
                        <a:t>2009</a:t>
                      </a:r>
                      <a:endParaRPr lang="en-US" sz="160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tcPr>
                </a:tc>
              </a:tr>
              <a:tr h="739899">
                <a:tc>
                  <a:txBody>
                    <a:bodyPr/>
                    <a:lstStyle/>
                    <a:p>
                      <a:pPr marL="0" marR="0">
                        <a:lnSpc>
                          <a:spcPct val="115000"/>
                        </a:lnSpc>
                        <a:spcBef>
                          <a:spcPts val="0"/>
                        </a:spcBef>
                        <a:spcAft>
                          <a:spcPts val="0"/>
                        </a:spcAft>
                      </a:pPr>
                      <a:r>
                        <a:rPr lang="en-US" sz="1600" b="1" dirty="0">
                          <a:solidFill>
                            <a:srgbClr val="682069"/>
                          </a:solidFill>
                          <a:latin typeface="Arial"/>
                          <a:ea typeface="Times New Roman"/>
                          <a:cs typeface="Times New Roman"/>
                        </a:rPr>
                        <a:t>Facility Type</a:t>
                      </a:r>
                      <a:endParaRPr lang="en-US" sz="160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tx1"/>
                      </a:solidFill>
                      <a:prstDash val="solid"/>
                      <a:round/>
                      <a:headEnd type="none" w="med" len="med"/>
                      <a:tailEnd type="none" w="med" len="med"/>
                    </a:lnB>
                  </a:tcPr>
                </a:tc>
                <a:tc>
                  <a:txBody>
                    <a:bodyPr/>
                    <a:lstStyle/>
                    <a:p>
                      <a:pPr>
                        <a:lnSpc>
                          <a:spcPct val="115000"/>
                        </a:lnSpc>
                      </a:pPr>
                      <a:endParaRPr lang="en-US" sz="1600" dirty="0">
                        <a:solidFill>
                          <a:srgbClr val="682069"/>
                        </a:solidFill>
                        <a:latin typeface="Calibri"/>
                        <a:ea typeface="Times New Roman"/>
                        <a:cs typeface="Times New Roman"/>
                      </a:endParaRPr>
                    </a:p>
                  </a:txBody>
                  <a:tcPr marL="68580" marR="68580" marT="0" marB="0" anchor="b">
                    <a:lnL w="3175" cap="flat" cmpd="sng" algn="ctr">
                      <a:solidFill>
                        <a:schemeClr val="tx1"/>
                      </a:solidFill>
                      <a:prstDash val="solid"/>
                      <a:round/>
                      <a:headEnd type="none" w="med" len="med"/>
                      <a:tailEnd type="none" w="med" len="med"/>
                    </a:lnL>
                    <a:lnB w="3175" cap="flat" cmpd="sng" algn="ctr">
                      <a:solidFill>
                        <a:schemeClr val="tx1"/>
                      </a:solidFill>
                      <a:prstDash val="solid"/>
                      <a:round/>
                      <a:headEnd type="none" w="med" len="med"/>
                      <a:tailEnd type="none" w="med" len="med"/>
                    </a:lnB>
                  </a:tcPr>
                </a:tc>
              </a:tr>
              <a:tr h="467595">
                <a:tc>
                  <a:txBody>
                    <a:bodyPr/>
                    <a:lstStyle/>
                    <a:p>
                      <a:pPr marL="0" marR="0">
                        <a:lnSpc>
                          <a:spcPct val="115000"/>
                        </a:lnSpc>
                        <a:spcBef>
                          <a:spcPts val="0"/>
                        </a:spcBef>
                        <a:spcAft>
                          <a:spcPts val="0"/>
                        </a:spcAft>
                      </a:pPr>
                      <a:r>
                        <a:rPr lang="en-US" sz="1600" b="0" dirty="0">
                          <a:solidFill>
                            <a:srgbClr val="682069"/>
                          </a:solidFill>
                          <a:latin typeface="Arial"/>
                          <a:ea typeface="Times New Roman"/>
                          <a:cs typeface="Times New Roman"/>
                        </a:rPr>
                        <a:t>ASC</a:t>
                      </a:r>
                      <a:endParaRPr lang="en-US" sz="16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17</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15</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r h="467595">
                <a:tc>
                  <a:txBody>
                    <a:bodyPr/>
                    <a:lstStyle/>
                    <a:p>
                      <a:pPr marL="0" marR="0">
                        <a:lnSpc>
                          <a:spcPct val="115000"/>
                        </a:lnSpc>
                        <a:spcBef>
                          <a:spcPts val="0"/>
                        </a:spcBef>
                        <a:spcAft>
                          <a:spcPts val="0"/>
                        </a:spcAft>
                      </a:pPr>
                      <a:r>
                        <a:rPr lang="en-US" sz="1600" b="0">
                          <a:solidFill>
                            <a:srgbClr val="682069"/>
                          </a:solidFill>
                          <a:latin typeface="Arial"/>
                          <a:ea typeface="Times New Roman"/>
                          <a:cs typeface="Times New Roman"/>
                        </a:rPr>
                        <a:t>ACGH</a:t>
                      </a:r>
                      <a:endParaRPr lang="en-US" sz="1600" b="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67</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Calibri"/>
                          <a:cs typeface="Times New Roman"/>
                        </a:rPr>
                        <a:t>64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65</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65</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B w="3175" cap="flat" cmpd="sng" algn="ctr">
                      <a:solidFill>
                        <a:schemeClr val="bg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66</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B w="3175" cap="flat" cmpd="sng" algn="ctr">
                      <a:solidFill>
                        <a:schemeClr val="bg1"/>
                      </a:solidFill>
                      <a:prstDash val="solid"/>
                      <a:round/>
                      <a:headEnd type="none" w="med" len="med"/>
                      <a:tailEnd type="none" w="med" len="med"/>
                    </a:lnB>
                  </a:tcPr>
                </a:tc>
              </a:tr>
              <a:tr h="467595">
                <a:tc>
                  <a:txBody>
                    <a:bodyPr/>
                    <a:lstStyle/>
                    <a:p>
                      <a:pPr marL="0" marR="0">
                        <a:lnSpc>
                          <a:spcPct val="115000"/>
                        </a:lnSpc>
                        <a:spcBef>
                          <a:spcPts val="0"/>
                        </a:spcBef>
                        <a:spcAft>
                          <a:spcPts val="0"/>
                        </a:spcAft>
                      </a:pPr>
                      <a:r>
                        <a:rPr lang="en-US" sz="1600" b="0">
                          <a:solidFill>
                            <a:srgbClr val="682069"/>
                          </a:solidFill>
                          <a:latin typeface="Arial"/>
                          <a:ea typeface="Times New Roman"/>
                          <a:cs typeface="Times New Roman"/>
                        </a:rPr>
                        <a:t>Total</a:t>
                      </a:r>
                      <a:endParaRPr lang="en-US" sz="1600" b="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83</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80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Calibri"/>
                          <a:cs typeface="Times New Roman"/>
                        </a:rPr>
                        <a:t>81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81</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80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84</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971119">
                <a:tc>
                  <a:txBody>
                    <a:bodyPr/>
                    <a:lstStyle/>
                    <a:p>
                      <a:pPr marL="0" marR="0">
                        <a:lnSpc>
                          <a:spcPct val="115000"/>
                        </a:lnSpc>
                        <a:spcBef>
                          <a:spcPts val="0"/>
                        </a:spcBef>
                        <a:spcAft>
                          <a:spcPts val="0"/>
                        </a:spcAft>
                      </a:pPr>
                      <a:r>
                        <a:rPr lang="en-US" sz="1400" b="0" dirty="0">
                          <a:solidFill>
                            <a:srgbClr val="682069"/>
                          </a:solidFill>
                          <a:latin typeface="Arial"/>
                          <a:ea typeface="Times New Roman"/>
                          <a:cs typeface="Times New Roman"/>
                        </a:rPr>
                        <a:t>ASC as a percent of total</a:t>
                      </a:r>
                      <a:endParaRPr lang="en-US" sz="1400" b="0" dirty="0">
                        <a:solidFill>
                          <a:srgbClr val="682069"/>
                        </a:solidFill>
                        <a:latin typeface="Times New Roman"/>
                        <a:ea typeface="Calibri"/>
                        <a:cs typeface="Times New Roman"/>
                      </a:endParaRPr>
                    </a:p>
                  </a:txBody>
                  <a:tcPr marL="68580" marR="68580" marT="0" marB="0" anchor="b">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19.3%</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20.0%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19.8%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21.0%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18.8%</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tcPr>
                </a:tc>
                <a:tc>
                  <a:txBody>
                    <a:bodyPr/>
                    <a:lstStyle/>
                    <a:p>
                      <a:pPr marL="0" marR="0" algn="r">
                        <a:lnSpc>
                          <a:spcPct val="115000"/>
                        </a:lnSpc>
                        <a:spcBef>
                          <a:spcPts val="0"/>
                        </a:spcBef>
                        <a:spcAft>
                          <a:spcPts val="0"/>
                        </a:spcAft>
                      </a:pPr>
                      <a:r>
                        <a:rPr lang="en-US" sz="1600" b="0" dirty="0" smtClean="0">
                          <a:solidFill>
                            <a:srgbClr val="682069"/>
                          </a:solidFill>
                          <a:latin typeface="Arial"/>
                          <a:ea typeface="Times New Roman"/>
                          <a:cs typeface="Times New Roman"/>
                        </a:rPr>
                        <a:t>21.40%</a:t>
                      </a:r>
                      <a:endParaRPr lang="en-US" sz="1600" b="0" dirty="0">
                        <a:solidFill>
                          <a:srgbClr val="682069"/>
                        </a:solidFill>
                        <a:latin typeface="Times New Roman"/>
                        <a:ea typeface="Calibri"/>
                        <a:cs typeface="Times New Roman"/>
                      </a:endParaRPr>
                    </a:p>
                  </a:txBody>
                  <a:tcPr marL="68580" marR="68580" marT="0" marB="0" anchor="b">
                    <a:lnL w="3175" cap="flat" cmpd="sng" algn="ctr">
                      <a:solidFill>
                        <a:schemeClr val="tx1"/>
                      </a:solidFill>
                      <a:prstDash val="solid"/>
                      <a:round/>
                      <a:headEnd type="none" w="med" len="med"/>
                      <a:tailEnd type="none" w="med" len="med"/>
                    </a:lnL>
                    <a:lnT w="3175" cap="flat" cmpd="sng" algn="ctr">
                      <a:solidFill>
                        <a:schemeClr val="tx1"/>
                      </a:solidFill>
                      <a:prstDash val="solid"/>
                      <a:round/>
                      <a:headEnd type="none" w="med" len="med"/>
                      <a:tailEnd type="none" w="med" len="med"/>
                    </a:lnT>
                  </a:tcPr>
                </a:tc>
              </a:tr>
            </a:tbl>
          </a:graphicData>
        </a:graphic>
      </p:graphicFrame>
      <p:sp>
        <p:nvSpPr>
          <p:cNvPr id="9"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37</a:t>
            </a:fld>
            <a:endParaRPr lang="en-US" sz="1400" b="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152400"/>
            <a:ext cx="8229600" cy="914400"/>
          </a:xfrm>
        </p:spPr>
        <p:txBody>
          <a:bodyPr/>
          <a:lstStyle/>
          <a:p>
            <a:pPr algn="ctr" eaLnBrk="1" hangingPunct="1"/>
            <a:r>
              <a:rPr lang="en-US" b="1" dirty="0" smtClean="0"/>
              <a:t> Ambulatory Laparoscopic </a:t>
            </a:r>
            <a:r>
              <a:rPr lang="en-US" b="1" dirty="0" err="1" smtClean="0"/>
              <a:t>Cholecystectomy</a:t>
            </a:r>
            <a:r>
              <a:rPr lang="en-US" b="1" dirty="0" smtClean="0"/>
              <a:t> in Wisconsin (State-Level)</a:t>
            </a:r>
            <a:endParaRPr lang="en-US" dirty="0" smtClean="0"/>
          </a:p>
        </p:txBody>
      </p:sp>
      <p:sp>
        <p:nvSpPr>
          <p:cNvPr id="6" name="Rectangle 5"/>
          <p:cNvSpPr/>
          <p:nvPr/>
        </p:nvSpPr>
        <p:spPr>
          <a:xfrm>
            <a:off x="533400" y="5867400"/>
            <a:ext cx="2286000" cy="461665"/>
          </a:xfrm>
          <a:prstGeom prst="rect">
            <a:avLst/>
          </a:prstGeom>
        </p:spPr>
        <p:txBody>
          <a:bodyPr wrap="square">
            <a:spAutoFit/>
          </a:bodyPr>
          <a:lstStyle/>
          <a:p>
            <a:r>
              <a:rPr lang="en-US" sz="1200" b="0" dirty="0" smtClean="0">
                <a:latin typeface="Times New Roman" pitchFamily="18" charset="0"/>
                <a:cs typeface="Times New Roman" pitchFamily="18" charset="0"/>
              </a:rPr>
              <a:t>Data Source: </a:t>
            </a:r>
            <a:r>
              <a:rPr lang="en-US" sz="1200" b="0" dirty="0" err="1" smtClean="0">
                <a:latin typeface="Times New Roman" pitchFamily="18" charset="0"/>
                <a:cs typeface="Times New Roman" pitchFamily="18" charset="0"/>
              </a:rPr>
              <a:t>Intellimed</a:t>
            </a:r>
            <a:r>
              <a:rPr lang="en-US" sz="1200" b="0" dirty="0" smtClean="0">
                <a:latin typeface="Times New Roman" pitchFamily="18" charset="0"/>
                <a:cs typeface="Times New Roman" pitchFamily="18" charset="0"/>
              </a:rPr>
              <a:t>, Inc.</a:t>
            </a:r>
          </a:p>
          <a:p>
            <a:endParaRPr lang="en-US" sz="1200" dirty="0" smtClean="0">
              <a:latin typeface="Times New Roman" pitchFamily="18" charset="0"/>
              <a:cs typeface="Times New Roman" pitchFamily="18" charset="0"/>
            </a:endParaRPr>
          </a:p>
        </p:txBody>
      </p:sp>
      <p:sp>
        <p:nvSpPr>
          <p:cNvPr id="7" name="Rectangle 6"/>
          <p:cNvSpPr/>
          <p:nvPr/>
        </p:nvSpPr>
        <p:spPr>
          <a:xfrm>
            <a:off x="762000" y="1295400"/>
            <a:ext cx="7772400" cy="738664"/>
          </a:xfrm>
          <a:prstGeom prst="rect">
            <a:avLst/>
          </a:prstGeom>
        </p:spPr>
        <p:txBody>
          <a:bodyPr wrap="square">
            <a:spAutoFit/>
          </a:bodyPr>
          <a:lstStyle/>
          <a:p>
            <a:r>
              <a:rPr lang="en-US" sz="1400" dirty="0" smtClean="0">
                <a:latin typeface="+mn-lt"/>
                <a:cs typeface="Times New Roman" pitchFamily="18" charset="0"/>
              </a:rPr>
              <a:t>Line Chart: </a:t>
            </a:r>
            <a:r>
              <a:rPr lang="en-US" sz="1400" dirty="0" smtClean="0"/>
              <a:t>Wisconsin ASCs and ACGHs Performing Ambulatory Laparoscopic </a:t>
            </a:r>
            <a:r>
              <a:rPr lang="en-US" sz="1400" dirty="0" err="1" smtClean="0"/>
              <a:t>Cholecystectomy</a:t>
            </a:r>
            <a:r>
              <a:rPr lang="en-US" sz="1400" dirty="0" smtClean="0"/>
              <a:t> Procedures, 2004-2009</a:t>
            </a:r>
          </a:p>
          <a:p>
            <a:endParaRPr lang="en-US" sz="1400" dirty="0">
              <a:latin typeface="+mn-lt"/>
              <a:cs typeface="Times New Roman" pitchFamily="18" charset="0"/>
            </a:endParaRPr>
          </a:p>
        </p:txBody>
      </p:sp>
      <p:graphicFrame>
        <p:nvGraphicFramePr>
          <p:cNvPr id="10" name="Content Placeholder 9"/>
          <p:cNvGraphicFramePr>
            <a:graphicFrameLocks noGrp="1"/>
          </p:cNvGraphicFramePr>
          <p:nvPr>
            <p:ph idx="1"/>
          </p:nvPr>
        </p:nvGraphicFramePr>
        <p:xfrm>
          <a:off x="990600" y="1905000"/>
          <a:ext cx="76200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38</a:t>
            </a:fld>
            <a:endParaRPr lang="en-US" sz="1400" b="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0"/>
            <a:ext cx="8229600" cy="1066800"/>
          </a:xfrm>
        </p:spPr>
        <p:txBody>
          <a:bodyPr/>
          <a:lstStyle/>
          <a:p>
            <a:pPr algn="ctr" eaLnBrk="1" hangingPunct="1"/>
            <a:r>
              <a:rPr lang="en-US" sz="2400" b="1" dirty="0" smtClean="0">
                <a:latin typeface="+mn-lt"/>
                <a:cs typeface="Times New Roman" pitchFamily="18" charset="0"/>
              </a:rPr>
              <a:t>Discussion: </a:t>
            </a:r>
            <a:r>
              <a:rPr lang="en-US" sz="2400" b="1" dirty="0" smtClean="0" bmk="_Toc353640249">
                <a:latin typeface="+mn-lt"/>
                <a:ea typeface="Calibri" pitchFamily="34" charset="0"/>
                <a:cs typeface="Times New Roman" pitchFamily="18" charset="0"/>
              </a:rPr>
              <a:t>Medicare Fee-For-Service Payment Rates</a:t>
            </a:r>
            <a:br>
              <a:rPr lang="en-US" sz="2400" b="1" dirty="0" smtClean="0" bmk="_Toc353640249">
                <a:latin typeface="+mn-lt"/>
                <a:ea typeface="Calibri" pitchFamily="34" charset="0"/>
                <a:cs typeface="Times New Roman" pitchFamily="18" charset="0"/>
              </a:rPr>
            </a:br>
            <a:r>
              <a:rPr lang="en-US" sz="2000" dirty="0" smtClean="0" bmk="_Toc353640249">
                <a:ea typeface="Calibri" pitchFamily="34" charset="0"/>
                <a:cs typeface="Times New Roman" pitchFamily="18" charset="0"/>
              </a:rPr>
              <a:t>Laparoscopic Appendectomy and Laparoscopic </a:t>
            </a:r>
            <a:r>
              <a:rPr lang="en-US" sz="2000" dirty="0" err="1" smtClean="0" bmk="_Toc353640249">
                <a:ea typeface="Calibri" pitchFamily="34" charset="0"/>
                <a:cs typeface="Times New Roman" pitchFamily="18" charset="0"/>
              </a:rPr>
              <a:t>Cholecystectomy</a:t>
            </a:r>
            <a:r>
              <a:rPr lang="en-US" sz="2000" dirty="0" smtClean="0" bmk="_Toc353640249">
                <a:ea typeface="Calibri" pitchFamily="34" charset="0"/>
                <a:cs typeface="Times New Roman" pitchFamily="18" charset="0"/>
              </a:rPr>
              <a:t> for Hospital Outpatient Prospective Payment System (PPS)</a:t>
            </a:r>
            <a:r>
              <a:rPr lang="en-US" sz="2000" dirty="0" smtClean="0"/>
              <a:t/>
            </a:r>
            <a:br>
              <a:rPr lang="en-US" sz="2000" dirty="0" smtClean="0"/>
            </a:br>
            <a:r>
              <a:rPr lang="en-US" sz="2000" dirty="0" smtClean="0" bmk="_Toc353640249">
                <a:latin typeface="+mn-lt"/>
                <a:ea typeface="Calibri" pitchFamily="34" charset="0"/>
                <a:cs typeface="Times New Roman" pitchFamily="18" charset="0"/>
              </a:rPr>
              <a:t/>
            </a:r>
            <a:br>
              <a:rPr lang="en-US" sz="2000" dirty="0" smtClean="0" bmk="_Toc353640249">
                <a:latin typeface="+mn-lt"/>
                <a:ea typeface="Calibri" pitchFamily="34" charset="0"/>
                <a:cs typeface="Times New Roman" pitchFamily="18" charset="0"/>
              </a:rPr>
            </a:br>
            <a:r>
              <a:rPr lang="en-US" sz="6000" dirty="0" smtClean="0">
                <a:solidFill>
                  <a:schemeClr val="tx1"/>
                </a:solidFill>
                <a:latin typeface="Arial" pitchFamily="34" charset="0"/>
              </a:rPr>
              <a:t/>
            </a:r>
            <a:br>
              <a:rPr lang="en-US" sz="6000" dirty="0" smtClean="0">
                <a:solidFill>
                  <a:schemeClr val="tx1"/>
                </a:solidFill>
                <a:latin typeface="Arial" pitchFamily="34" charset="0"/>
              </a:rPr>
            </a:br>
            <a:r>
              <a:rPr lang="en-US" dirty="0" smtClean="0"/>
              <a:t> </a:t>
            </a:r>
          </a:p>
        </p:txBody>
      </p:sp>
      <p:graphicFrame>
        <p:nvGraphicFramePr>
          <p:cNvPr id="6" name="Table 5"/>
          <p:cNvGraphicFramePr>
            <a:graphicFrameLocks noGrp="1"/>
          </p:cNvGraphicFramePr>
          <p:nvPr/>
        </p:nvGraphicFramePr>
        <p:xfrm>
          <a:off x="762000" y="1524000"/>
          <a:ext cx="8077201" cy="3590544"/>
        </p:xfrm>
        <a:graphic>
          <a:graphicData uri="http://schemas.openxmlformats.org/drawingml/2006/table">
            <a:tbl>
              <a:tblPr/>
              <a:tblGrid>
                <a:gridCol w="680040"/>
                <a:gridCol w="985364"/>
                <a:gridCol w="2062535"/>
                <a:gridCol w="1164981"/>
                <a:gridCol w="1320312"/>
                <a:gridCol w="1863969"/>
              </a:tblGrid>
              <a:tr h="1066800">
                <a:tc>
                  <a:txBody>
                    <a:bodyPr/>
                    <a:lstStyle/>
                    <a:p>
                      <a:pPr marL="0" marR="0" algn="ctr">
                        <a:lnSpc>
                          <a:spcPct val="115000"/>
                        </a:lnSpc>
                        <a:spcBef>
                          <a:spcPts val="0"/>
                        </a:spcBef>
                        <a:spcAft>
                          <a:spcPts val="0"/>
                        </a:spcAft>
                      </a:pPr>
                      <a:r>
                        <a:rPr lang="en-US" sz="1800" b="1" dirty="0" smtClean="0">
                          <a:solidFill>
                            <a:srgbClr val="682069"/>
                          </a:solidFill>
                          <a:latin typeface="+mn-lt"/>
                          <a:ea typeface="Times New Roman"/>
                        </a:rPr>
                        <a:t>Year</a:t>
                      </a:r>
                      <a:endParaRPr lang="en-US" sz="1800" b="1" dirty="0" smtClean="0">
                        <a:solidFill>
                          <a:srgbClr val="682069"/>
                        </a:solidFill>
                        <a:latin typeface="+mn-lt"/>
                        <a:ea typeface="Calibri"/>
                      </a:endParaRPr>
                    </a:p>
                  </a:txBody>
                  <a:tcPr marL="68580" marR="6858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682069"/>
                          </a:solidFill>
                          <a:latin typeface="+mn-lt"/>
                          <a:ea typeface="Times New Roman"/>
                        </a:rPr>
                        <a:t>HCPCS </a:t>
                      </a:r>
                      <a:r>
                        <a:rPr lang="en-US" sz="1800" b="1" dirty="0" smtClean="0">
                          <a:solidFill>
                            <a:srgbClr val="682069"/>
                          </a:solidFill>
                          <a:latin typeface="+mn-lt"/>
                          <a:ea typeface="Times New Roman"/>
                        </a:rPr>
                        <a:t>Code</a:t>
                      </a:r>
                      <a:endParaRPr lang="en-US" sz="1800" b="1"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smtClean="0">
                          <a:solidFill>
                            <a:srgbClr val="682069"/>
                          </a:solidFill>
                          <a:latin typeface="+mn-lt"/>
                          <a:ea typeface="Times New Roman"/>
                        </a:rPr>
                        <a:t>Descriptor</a:t>
                      </a:r>
                      <a:endParaRPr lang="en-US" sz="1800" b="1"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682069"/>
                          </a:solidFill>
                          <a:latin typeface="+mn-lt"/>
                          <a:ea typeface="Times New Roman"/>
                        </a:rPr>
                        <a:t>Relative </a:t>
                      </a:r>
                      <a:r>
                        <a:rPr lang="en-US" sz="1800" b="1" dirty="0" smtClean="0">
                          <a:solidFill>
                            <a:srgbClr val="682069"/>
                          </a:solidFill>
                          <a:latin typeface="+mn-lt"/>
                          <a:ea typeface="Times New Roman"/>
                        </a:rPr>
                        <a:t>Weight</a:t>
                      </a:r>
                      <a:endParaRPr lang="en-US" sz="1800" b="1"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682069"/>
                          </a:solidFill>
                          <a:latin typeface="+mn-lt"/>
                          <a:ea typeface="Times New Roman"/>
                        </a:rPr>
                        <a:t>Payment </a:t>
                      </a:r>
                      <a:r>
                        <a:rPr lang="en-US" sz="1800" b="1" dirty="0" smtClean="0">
                          <a:solidFill>
                            <a:srgbClr val="682069"/>
                          </a:solidFill>
                          <a:latin typeface="+mn-lt"/>
                          <a:ea typeface="Times New Roman"/>
                        </a:rPr>
                        <a:t>Rate</a:t>
                      </a:r>
                      <a:endParaRPr lang="en-US" sz="1800" b="1"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solidFill>
                            <a:srgbClr val="682069"/>
                          </a:solidFill>
                          <a:latin typeface="+mn-lt"/>
                          <a:ea typeface="Times New Roman"/>
                        </a:rPr>
                        <a:t>Percent change between 2004 and </a:t>
                      </a:r>
                      <a:r>
                        <a:rPr lang="en-US" sz="1800" b="1" dirty="0" smtClean="0">
                          <a:solidFill>
                            <a:srgbClr val="682069"/>
                          </a:solidFill>
                          <a:latin typeface="+mn-lt"/>
                          <a:ea typeface="Times New Roman"/>
                        </a:rPr>
                        <a:t>2009</a:t>
                      </a:r>
                      <a:endParaRPr lang="en-US" sz="1800" b="1"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511629">
                <a:tc>
                  <a:txBody>
                    <a:bodyPr/>
                    <a:lstStyle/>
                    <a:p>
                      <a:pPr marL="0" marR="0">
                        <a:lnSpc>
                          <a:spcPct val="115000"/>
                        </a:lnSpc>
                        <a:spcBef>
                          <a:spcPts val="0"/>
                        </a:spcBef>
                        <a:spcAft>
                          <a:spcPts val="0"/>
                        </a:spcAft>
                      </a:pPr>
                      <a:r>
                        <a:rPr lang="en-US" sz="1800" dirty="0" smtClean="0">
                          <a:solidFill>
                            <a:srgbClr val="682069"/>
                          </a:solidFill>
                          <a:latin typeface="+mn-lt"/>
                          <a:ea typeface="Times New Roman"/>
                        </a:rPr>
                        <a:t>2004</a:t>
                      </a:r>
                    </a:p>
                    <a:p>
                      <a:pPr marL="0" marR="0">
                        <a:lnSpc>
                          <a:spcPct val="115000"/>
                        </a:lnSpc>
                        <a:spcBef>
                          <a:spcPts val="0"/>
                        </a:spcBef>
                        <a:spcAft>
                          <a:spcPts val="0"/>
                        </a:spcAft>
                      </a:pPr>
                      <a:endParaRPr lang="en-US" sz="1800" dirty="0">
                        <a:solidFill>
                          <a:srgbClr val="682069"/>
                        </a:solidFill>
                        <a:latin typeface="+mn-lt"/>
                        <a:ea typeface="Calibri"/>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solidFill>
                            <a:srgbClr val="682069"/>
                          </a:solidFill>
                          <a:latin typeface="+mn-lt"/>
                          <a:ea typeface="Times New Roman"/>
                        </a:rPr>
                        <a:t>44970</a:t>
                      </a:r>
                    </a:p>
                    <a:p>
                      <a:pPr marL="0" marR="0" algn="ctr">
                        <a:lnSpc>
                          <a:spcPct val="115000"/>
                        </a:lnSpc>
                        <a:spcBef>
                          <a:spcPts val="0"/>
                        </a:spcBef>
                        <a:spcAft>
                          <a:spcPts val="0"/>
                        </a:spcAft>
                      </a:pP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smtClean="0">
                          <a:solidFill>
                            <a:srgbClr val="682069"/>
                          </a:solidFill>
                          <a:latin typeface="+mn-lt"/>
                          <a:ea typeface="Times New Roman"/>
                        </a:rPr>
                        <a:t>Laparoscopy</a:t>
                      </a:r>
                      <a:r>
                        <a:rPr lang="en-US" sz="1800" baseline="0" dirty="0" smtClean="0">
                          <a:solidFill>
                            <a:srgbClr val="682069"/>
                          </a:solidFill>
                          <a:latin typeface="+mn-lt"/>
                          <a:ea typeface="Times New Roman"/>
                        </a:rPr>
                        <a:t> </a:t>
                      </a:r>
                      <a:r>
                        <a:rPr lang="en-US" sz="1800" dirty="0" smtClean="0">
                          <a:solidFill>
                            <a:srgbClr val="682069"/>
                          </a:solidFill>
                          <a:latin typeface="+mn-lt"/>
                          <a:ea typeface="Times New Roman"/>
                        </a:rPr>
                        <a:t>Appendectomy</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682069"/>
                          </a:solidFill>
                          <a:latin typeface="+mn-lt"/>
                          <a:ea typeface="Times New Roman"/>
                        </a:rPr>
                        <a:t>32.7724</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682069"/>
                          </a:solidFill>
                          <a:latin typeface="+mn-lt"/>
                          <a:ea typeface="Times New Roman"/>
                        </a:rPr>
                        <a:t>$1,788.09</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15000"/>
                        </a:lnSpc>
                        <a:spcBef>
                          <a:spcPts val="0"/>
                        </a:spcBef>
                        <a:spcAft>
                          <a:spcPts val="1000"/>
                        </a:spcAft>
                      </a:pPr>
                      <a:r>
                        <a:rPr lang="en-US" sz="1800" dirty="0">
                          <a:solidFill>
                            <a:srgbClr val="682069"/>
                          </a:solidFill>
                          <a:latin typeface="+mn-lt"/>
                          <a:ea typeface="Times New Roman"/>
                        </a:rPr>
                        <a:t>71.1</a:t>
                      </a:r>
                      <a:r>
                        <a:rPr lang="en-US" sz="1800" dirty="0" smtClean="0">
                          <a:solidFill>
                            <a:srgbClr val="682069"/>
                          </a:solidFill>
                          <a:latin typeface="+mn-lt"/>
                          <a:ea typeface="Times New Roman"/>
                        </a:rPr>
                        <a:t>%</a:t>
                      </a:r>
                    </a:p>
                    <a:p>
                      <a:pPr marL="0" marR="0" algn="ctr">
                        <a:lnSpc>
                          <a:spcPct val="115000"/>
                        </a:lnSpc>
                        <a:spcBef>
                          <a:spcPts val="0"/>
                        </a:spcBef>
                        <a:spcAft>
                          <a:spcPts val="1000"/>
                        </a:spcAft>
                      </a:pP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629">
                <a:tc>
                  <a:txBody>
                    <a:bodyPr/>
                    <a:lstStyle/>
                    <a:p>
                      <a:pPr marL="0" marR="0">
                        <a:lnSpc>
                          <a:spcPct val="115000"/>
                        </a:lnSpc>
                        <a:spcBef>
                          <a:spcPts val="0"/>
                        </a:spcBef>
                        <a:spcAft>
                          <a:spcPts val="0"/>
                        </a:spcAft>
                      </a:pPr>
                      <a:r>
                        <a:rPr lang="en-US" sz="1800" dirty="0" smtClean="0">
                          <a:solidFill>
                            <a:srgbClr val="682069"/>
                          </a:solidFill>
                          <a:latin typeface="+mn-lt"/>
                          <a:ea typeface="Times New Roman"/>
                        </a:rPr>
                        <a:t>2009</a:t>
                      </a:r>
                    </a:p>
                    <a:p>
                      <a:pPr marL="0" marR="0">
                        <a:lnSpc>
                          <a:spcPct val="115000"/>
                        </a:lnSpc>
                        <a:spcBef>
                          <a:spcPts val="0"/>
                        </a:spcBef>
                        <a:spcAft>
                          <a:spcPts val="0"/>
                        </a:spcAft>
                      </a:pPr>
                      <a:endParaRPr lang="en-US" sz="1800" dirty="0" smtClean="0">
                        <a:solidFill>
                          <a:srgbClr val="682069"/>
                        </a:solidFill>
                        <a:latin typeface="+mn-lt"/>
                        <a:ea typeface="Times New Roman"/>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solidFill>
                            <a:srgbClr val="682069"/>
                          </a:solidFill>
                          <a:latin typeface="+mn-lt"/>
                          <a:ea typeface="Times New Roman"/>
                        </a:rPr>
                        <a:t>44970</a:t>
                      </a:r>
                    </a:p>
                    <a:p>
                      <a:pPr marL="0" marR="0" algn="ctr">
                        <a:lnSpc>
                          <a:spcPct val="115000"/>
                        </a:lnSpc>
                        <a:spcBef>
                          <a:spcPts val="0"/>
                        </a:spcBef>
                        <a:spcAft>
                          <a:spcPts val="0"/>
                        </a:spcAft>
                      </a:pP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smtClean="0">
                          <a:solidFill>
                            <a:srgbClr val="682069"/>
                          </a:solidFill>
                          <a:latin typeface="+mn-lt"/>
                          <a:ea typeface="Times New Roman"/>
                        </a:rPr>
                        <a:t>Laparoscopy</a:t>
                      </a:r>
                      <a:r>
                        <a:rPr lang="en-US" sz="1800" baseline="0" dirty="0" smtClean="0">
                          <a:solidFill>
                            <a:srgbClr val="682069"/>
                          </a:solidFill>
                          <a:latin typeface="+mn-lt"/>
                          <a:ea typeface="Times New Roman"/>
                        </a:rPr>
                        <a:t> </a:t>
                      </a:r>
                      <a:r>
                        <a:rPr lang="en-US" sz="1800" dirty="0" smtClean="0">
                          <a:solidFill>
                            <a:srgbClr val="682069"/>
                          </a:solidFill>
                          <a:latin typeface="+mn-lt"/>
                          <a:ea typeface="Times New Roman"/>
                        </a:rPr>
                        <a:t>Appendectomy</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682069"/>
                          </a:solidFill>
                          <a:latin typeface="+mn-lt"/>
                          <a:ea typeface="Times New Roman"/>
                        </a:rPr>
                        <a:t>46.3238</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682069"/>
                          </a:solidFill>
                          <a:latin typeface="+mn-lt"/>
                          <a:ea typeface="Times New Roman"/>
                        </a:rPr>
                        <a:t>$3,060.10</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511629">
                <a:tc>
                  <a:txBody>
                    <a:bodyPr/>
                    <a:lstStyle/>
                    <a:p>
                      <a:pPr marL="0" marR="0">
                        <a:lnSpc>
                          <a:spcPct val="115000"/>
                        </a:lnSpc>
                        <a:spcBef>
                          <a:spcPts val="0"/>
                        </a:spcBef>
                        <a:spcAft>
                          <a:spcPts val="0"/>
                        </a:spcAft>
                      </a:pPr>
                      <a:r>
                        <a:rPr lang="en-US" sz="1800" dirty="0" smtClean="0">
                          <a:solidFill>
                            <a:srgbClr val="682069"/>
                          </a:solidFill>
                          <a:latin typeface="+mn-lt"/>
                          <a:ea typeface="Times New Roman"/>
                        </a:rPr>
                        <a:t>2004</a:t>
                      </a:r>
                    </a:p>
                    <a:p>
                      <a:pPr marL="0" marR="0">
                        <a:lnSpc>
                          <a:spcPct val="115000"/>
                        </a:lnSpc>
                        <a:spcBef>
                          <a:spcPts val="0"/>
                        </a:spcBef>
                        <a:spcAft>
                          <a:spcPts val="0"/>
                        </a:spcAft>
                      </a:pPr>
                      <a:endParaRPr lang="en-US" sz="1800" dirty="0">
                        <a:solidFill>
                          <a:srgbClr val="682069"/>
                        </a:solidFill>
                        <a:latin typeface="+mn-lt"/>
                        <a:ea typeface="Calibri"/>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solidFill>
                            <a:srgbClr val="682069"/>
                          </a:solidFill>
                          <a:latin typeface="+mn-lt"/>
                          <a:ea typeface="Times New Roman"/>
                        </a:rPr>
                        <a:t>47562</a:t>
                      </a:r>
                    </a:p>
                    <a:p>
                      <a:pPr marL="0" marR="0" algn="ctr">
                        <a:lnSpc>
                          <a:spcPct val="115000"/>
                        </a:lnSpc>
                        <a:spcBef>
                          <a:spcPts val="0"/>
                        </a:spcBef>
                        <a:spcAft>
                          <a:spcPts val="0"/>
                        </a:spcAft>
                      </a:pP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682069"/>
                          </a:solidFill>
                          <a:latin typeface="+mn-lt"/>
                          <a:ea typeface="Times New Roman"/>
                        </a:rPr>
                        <a:t>Laparoscopic </a:t>
                      </a:r>
                      <a:r>
                        <a:rPr lang="en-US" sz="1800" dirty="0" err="1" smtClean="0">
                          <a:solidFill>
                            <a:srgbClr val="682069"/>
                          </a:solidFill>
                          <a:latin typeface="+mn-lt"/>
                          <a:ea typeface="Times New Roman"/>
                        </a:rPr>
                        <a:t>Cholecystectomy</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682069"/>
                          </a:solidFill>
                          <a:latin typeface="+mn-lt"/>
                          <a:ea typeface="Times New Roman"/>
                        </a:rPr>
                        <a:t>40.8064</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682069"/>
                          </a:solidFill>
                          <a:latin typeface="+mn-lt"/>
                          <a:ea typeface="Times New Roman"/>
                        </a:rPr>
                        <a:t>$2,226.44</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rowSpan="2">
                  <a:txBody>
                    <a:bodyPr/>
                    <a:lstStyle/>
                    <a:p>
                      <a:pPr marL="0" marR="0" algn="ctr">
                        <a:lnSpc>
                          <a:spcPct val="115000"/>
                        </a:lnSpc>
                        <a:spcBef>
                          <a:spcPts val="0"/>
                        </a:spcBef>
                        <a:spcAft>
                          <a:spcPts val="1000"/>
                        </a:spcAft>
                      </a:pPr>
                      <a:r>
                        <a:rPr lang="en-US" sz="1800" dirty="0">
                          <a:solidFill>
                            <a:srgbClr val="682069"/>
                          </a:solidFill>
                          <a:latin typeface="+mn-lt"/>
                          <a:ea typeface="Times New Roman"/>
                        </a:rPr>
                        <a:t>37.4</a:t>
                      </a:r>
                      <a:r>
                        <a:rPr lang="en-US" sz="1800" dirty="0" smtClean="0">
                          <a:solidFill>
                            <a:srgbClr val="682069"/>
                          </a:solidFill>
                          <a:latin typeface="+mn-lt"/>
                          <a:ea typeface="Times New Roman"/>
                        </a:rPr>
                        <a:t>%</a:t>
                      </a:r>
                    </a:p>
                    <a:p>
                      <a:pPr marL="0" marR="0" algn="ctr">
                        <a:lnSpc>
                          <a:spcPct val="115000"/>
                        </a:lnSpc>
                        <a:spcBef>
                          <a:spcPts val="0"/>
                        </a:spcBef>
                        <a:spcAft>
                          <a:spcPts val="1000"/>
                        </a:spcAft>
                      </a:pP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r h="511629">
                <a:tc>
                  <a:txBody>
                    <a:bodyPr/>
                    <a:lstStyle/>
                    <a:p>
                      <a:pPr marL="0" marR="0">
                        <a:lnSpc>
                          <a:spcPct val="115000"/>
                        </a:lnSpc>
                        <a:spcBef>
                          <a:spcPts val="0"/>
                        </a:spcBef>
                        <a:spcAft>
                          <a:spcPts val="0"/>
                        </a:spcAft>
                      </a:pPr>
                      <a:r>
                        <a:rPr lang="en-US" sz="1800" dirty="0" smtClean="0">
                          <a:solidFill>
                            <a:srgbClr val="682069"/>
                          </a:solidFill>
                          <a:latin typeface="+mn-lt"/>
                          <a:ea typeface="Times New Roman"/>
                        </a:rPr>
                        <a:t>2009</a:t>
                      </a:r>
                    </a:p>
                    <a:p>
                      <a:pPr marL="0" marR="0">
                        <a:lnSpc>
                          <a:spcPct val="115000"/>
                        </a:lnSpc>
                        <a:spcBef>
                          <a:spcPts val="0"/>
                        </a:spcBef>
                        <a:spcAft>
                          <a:spcPts val="0"/>
                        </a:spcAft>
                      </a:pPr>
                      <a:endParaRPr lang="en-US" sz="1800" dirty="0">
                        <a:solidFill>
                          <a:srgbClr val="682069"/>
                        </a:solidFill>
                        <a:latin typeface="+mn-lt"/>
                        <a:ea typeface="Calibri"/>
                      </a:endParaRPr>
                    </a:p>
                  </a:txBody>
                  <a:tcPr marL="68580" marR="68580" marT="0" marB="0" anchor="b">
                    <a:lnL>
                      <a:noFill/>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solidFill>
                            <a:srgbClr val="682069"/>
                          </a:solidFill>
                          <a:latin typeface="+mn-lt"/>
                          <a:ea typeface="Times New Roman"/>
                        </a:rPr>
                        <a:t>47562</a:t>
                      </a:r>
                    </a:p>
                    <a:p>
                      <a:pPr marL="0" marR="0" algn="ctr">
                        <a:lnSpc>
                          <a:spcPct val="115000"/>
                        </a:lnSpc>
                        <a:spcBef>
                          <a:spcPts val="0"/>
                        </a:spcBef>
                        <a:spcAft>
                          <a:spcPts val="0"/>
                        </a:spcAft>
                      </a:pP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682069"/>
                          </a:solidFill>
                          <a:latin typeface="+mn-lt"/>
                          <a:ea typeface="Times New Roman"/>
                        </a:rPr>
                        <a:t>Laparoscopic </a:t>
                      </a:r>
                      <a:r>
                        <a:rPr lang="en-US" sz="1800" dirty="0" err="1">
                          <a:solidFill>
                            <a:srgbClr val="682069"/>
                          </a:solidFill>
                          <a:latin typeface="+mn-lt"/>
                          <a:ea typeface="Times New Roman"/>
                        </a:rPr>
                        <a:t>C</a:t>
                      </a:r>
                      <a:r>
                        <a:rPr lang="en-US" sz="1800" dirty="0" err="1" smtClean="0">
                          <a:solidFill>
                            <a:srgbClr val="682069"/>
                          </a:solidFill>
                          <a:latin typeface="+mn-lt"/>
                          <a:ea typeface="Times New Roman"/>
                        </a:rPr>
                        <a:t>holecystectomy</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682069"/>
                          </a:solidFill>
                          <a:latin typeface="+mn-lt"/>
                          <a:ea typeface="Times New Roman"/>
                        </a:rPr>
                        <a:t>46.3238</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682069"/>
                          </a:solidFill>
                          <a:latin typeface="+mn-lt"/>
                          <a:ea typeface="Times New Roman"/>
                        </a:rPr>
                        <a:t>$3,060.10</a:t>
                      </a:r>
                      <a:endParaRPr lang="en-US" sz="1800" dirty="0">
                        <a:solidFill>
                          <a:srgbClr val="682069"/>
                        </a:solidFill>
                        <a:latin typeface="+mn-lt"/>
                        <a:ea typeface="Calibri"/>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vMerge="1">
                  <a:txBody>
                    <a:bodyPr/>
                    <a:lstStyle/>
                    <a:p>
                      <a:endParaRPr lang="en-US"/>
                    </a:p>
                  </a:txBody>
                  <a:tcPr/>
                </a:tc>
              </a:tr>
            </a:tbl>
          </a:graphicData>
        </a:graphic>
      </p:graphicFrame>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39</a:t>
            </a:fld>
            <a:endParaRPr lang="en-US" sz="14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304800"/>
            <a:ext cx="8305800" cy="609600"/>
          </a:xfrm>
        </p:spPr>
        <p:txBody>
          <a:bodyPr/>
          <a:lstStyle/>
          <a:p>
            <a:pPr algn="ctr"/>
            <a:r>
              <a:rPr lang="en-US" sz="3200" b="1" dirty="0" smtClean="0"/>
              <a:t>Introduction </a:t>
            </a:r>
          </a:p>
        </p:txBody>
      </p:sp>
      <p:sp>
        <p:nvSpPr>
          <p:cNvPr id="14339" name="Content Placeholder 2"/>
          <p:cNvSpPr>
            <a:spLocks noGrp="1"/>
          </p:cNvSpPr>
          <p:nvPr>
            <p:ph idx="1"/>
          </p:nvPr>
        </p:nvSpPr>
        <p:spPr>
          <a:xfrm>
            <a:off x="685800" y="1600200"/>
            <a:ext cx="8001000" cy="4191000"/>
          </a:xfrm>
        </p:spPr>
        <p:txBody>
          <a:bodyPr/>
          <a:lstStyle/>
          <a:p>
            <a:pPr>
              <a:spcBef>
                <a:spcPts val="1200"/>
              </a:spcBef>
              <a:spcAft>
                <a:spcPts val="1200"/>
              </a:spcAft>
            </a:pPr>
            <a:r>
              <a:rPr lang="en-US" sz="2800" dirty="0" smtClean="0"/>
              <a:t>Advances in medical technology</a:t>
            </a:r>
          </a:p>
          <a:p>
            <a:pPr>
              <a:spcBef>
                <a:spcPts val="1200"/>
              </a:spcBef>
              <a:spcAft>
                <a:spcPts val="1200"/>
              </a:spcAft>
            </a:pPr>
            <a:r>
              <a:rPr lang="en-US" sz="2800" dirty="0" smtClean="0"/>
              <a:t>Increasing competition in the hospital industry</a:t>
            </a:r>
          </a:p>
          <a:p>
            <a:pPr>
              <a:spcBef>
                <a:spcPts val="1200"/>
              </a:spcBef>
              <a:spcAft>
                <a:spcPts val="1200"/>
              </a:spcAft>
            </a:pPr>
            <a:r>
              <a:rPr lang="en-US" sz="2800" dirty="0" smtClean="0"/>
              <a:t>Regulation vs. competition</a:t>
            </a:r>
          </a:p>
          <a:p>
            <a:pPr>
              <a:spcBef>
                <a:spcPts val="1200"/>
              </a:spcBef>
              <a:spcAft>
                <a:spcPts val="1200"/>
              </a:spcAft>
            </a:pPr>
            <a:r>
              <a:rPr lang="en-US" sz="2800" dirty="0" smtClean="0"/>
              <a:t>Need for new theoretical frameworks</a:t>
            </a:r>
          </a:p>
          <a:p>
            <a:endParaRPr lang="en-US" sz="2800" dirty="0" smtClean="0"/>
          </a:p>
        </p:txBody>
      </p:sp>
      <p:sp>
        <p:nvSpPr>
          <p:cNvPr id="14340"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4</a:t>
            </a:fld>
            <a:endParaRPr lang="en-US" sz="1400" b="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152400"/>
            <a:ext cx="8229600" cy="609600"/>
          </a:xfrm>
        </p:spPr>
        <p:txBody>
          <a:bodyPr/>
          <a:lstStyle/>
          <a:p>
            <a:pPr algn="ctr" eaLnBrk="1" hangingPunct="1"/>
            <a:r>
              <a:rPr lang="en-US" b="1" dirty="0" smtClean="0">
                <a:cs typeface="Times New Roman" pitchFamily="18" charset="0"/>
              </a:rPr>
              <a:t>Conclusion</a:t>
            </a:r>
            <a:endParaRPr lang="en-US" dirty="0" smtClean="0"/>
          </a:p>
        </p:txBody>
      </p:sp>
      <p:sp>
        <p:nvSpPr>
          <p:cNvPr id="54275" name="Rectangle 3"/>
          <p:cNvSpPr>
            <a:spLocks noGrp="1" noChangeArrowheads="1"/>
          </p:cNvSpPr>
          <p:nvPr>
            <p:ph idx="1"/>
          </p:nvPr>
        </p:nvSpPr>
        <p:spPr>
          <a:xfrm>
            <a:off x="457200" y="2057400"/>
            <a:ext cx="8229600" cy="3810000"/>
          </a:xfrm>
        </p:spPr>
        <p:txBody>
          <a:bodyPr/>
          <a:lstStyle/>
          <a:p>
            <a:pPr algn="just" eaLnBrk="1" hangingPunct="1">
              <a:lnSpc>
                <a:spcPct val="90000"/>
              </a:lnSpc>
              <a:buFontTx/>
              <a:buNone/>
            </a:pPr>
            <a:r>
              <a:rPr lang="en-US" dirty="0" smtClean="0">
                <a:cs typeface="Times New Roman" pitchFamily="18" charset="0"/>
              </a:rPr>
              <a:t>	The hospital industry is one of the most dynamic marketplaces in the U.S. economy.  With health care spending rising and competition intensifying, new and revised theoretical frameworks are needed to understand better the interplay between advanced medical technology, organizations, and regulation.</a:t>
            </a:r>
          </a:p>
        </p:txBody>
      </p:sp>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40</a:t>
            </a:fld>
            <a:endParaRPr lang="en-US" sz="1400" b="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subTitle" idx="1"/>
          </p:nvPr>
        </p:nvSpPr>
        <p:spPr>
          <a:xfrm>
            <a:off x="762000" y="1524000"/>
            <a:ext cx="7620000" cy="3048000"/>
          </a:xfrm>
        </p:spPr>
        <p:txBody>
          <a:bodyPr/>
          <a:lstStyle/>
          <a:p>
            <a:pPr eaLnBrk="1" hangingPunct="1"/>
            <a:endParaRPr lang="en-US" sz="2800" dirty="0" smtClean="0"/>
          </a:p>
          <a:p>
            <a:pPr eaLnBrk="1" hangingPunct="1"/>
            <a:endParaRPr lang="en-US" sz="2800" dirty="0" smtClean="0"/>
          </a:p>
        </p:txBody>
      </p:sp>
      <p:sp>
        <p:nvSpPr>
          <p:cNvPr id="58371" name="Rectangle 2"/>
          <p:cNvSpPr>
            <a:spLocks noGrp="1" noChangeArrowheads="1"/>
          </p:cNvSpPr>
          <p:nvPr>
            <p:ph type="ctrTitle"/>
          </p:nvPr>
        </p:nvSpPr>
        <p:spPr>
          <a:xfrm>
            <a:off x="457200" y="304800"/>
            <a:ext cx="8153400" cy="609600"/>
          </a:xfrm>
        </p:spPr>
        <p:txBody>
          <a:bodyPr/>
          <a:lstStyle/>
          <a:p>
            <a:pPr algn="ctr" eaLnBrk="1" hangingPunct="1"/>
            <a:r>
              <a:rPr lang="en-US" sz="3200" b="1" dirty="0" smtClean="0"/>
              <a:t>Questions and Discussion</a:t>
            </a:r>
          </a:p>
        </p:txBody>
      </p:sp>
      <p:sp>
        <p:nvSpPr>
          <p:cNvPr id="58373" name="Rectangle 4"/>
          <p:cNvSpPr>
            <a:spLocks noChangeArrowheads="1"/>
          </p:cNvSpPr>
          <p:nvPr/>
        </p:nvSpPr>
        <p:spPr bwMode="auto">
          <a:xfrm>
            <a:off x="0" y="2857500"/>
            <a:ext cx="9144000" cy="0"/>
          </a:xfrm>
          <a:prstGeom prst="rect">
            <a:avLst/>
          </a:prstGeom>
          <a:noFill/>
          <a:ln w="9525" algn="ctr">
            <a:noFill/>
            <a:miter lim="800000"/>
            <a:headEnd/>
            <a:tailEnd/>
          </a:ln>
        </p:spPr>
        <p:txBody>
          <a:bodyPr wrap="none" lIns="0" tIns="0" rIns="0" bIns="0" anchor="ctr">
            <a:spAutoFit/>
          </a:bodyPr>
          <a:lstStyle/>
          <a:p>
            <a:endParaRPr lang="en-US" sz="1800" b="0">
              <a:solidFill>
                <a:schemeClr val="tx1"/>
              </a:solidFill>
            </a:endParaRPr>
          </a:p>
        </p:txBody>
      </p:sp>
      <p:sp>
        <p:nvSpPr>
          <p:cNvPr id="58374" name="Rectangle 10"/>
          <p:cNvSpPr>
            <a:spLocks noChangeArrowheads="1"/>
          </p:cNvSpPr>
          <p:nvPr/>
        </p:nvSpPr>
        <p:spPr bwMode="auto">
          <a:xfrm>
            <a:off x="0" y="4000500"/>
            <a:ext cx="9144000" cy="0"/>
          </a:xfrm>
          <a:prstGeom prst="rect">
            <a:avLst/>
          </a:prstGeom>
          <a:noFill/>
          <a:ln w="9525" algn="ctr">
            <a:noFill/>
            <a:miter lim="800000"/>
            <a:headEnd/>
            <a:tailEnd/>
          </a:ln>
        </p:spPr>
        <p:txBody>
          <a:bodyPr wrap="none" lIns="0" tIns="0" rIns="0" bIns="0" anchor="ctr">
            <a:spAutoFit/>
          </a:bodyPr>
          <a:lstStyle/>
          <a:p>
            <a:endParaRPr lang="en-US" sz="1800" b="0">
              <a:solidFill>
                <a:schemeClr val="tx1"/>
              </a:solidFill>
            </a:endParaRPr>
          </a:p>
        </p:txBody>
      </p:sp>
      <p:sp>
        <p:nvSpPr>
          <p:cNvPr id="58375" name="Rectangle 22"/>
          <p:cNvSpPr>
            <a:spLocks noChangeArrowheads="1"/>
          </p:cNvSpPr>
          <p:nvPr/>
        </p:nvSpPr>
        <p:spPr bwMode="auto">
          <a:xfrm>
            <a:off x="0" y="4800600"/>
            <a:ext cx="9144000" cy="0"/>
          </a:xfrm>
          <a:prstGeom prst="rect">
            <a:avLst/>
          </a:prstGeom>
          <a:noFill/>
          <a:ln w="9525" algn="ctr">
            <a:noFill/>
            <a:miter lim="800000"/>
            <a:headEnd/>
            <a:tailEnd/>
          </a:ln>
        </p:spPr>
        <p:txBody>
          <a:bodyPr wrap="none" lIns="0" tIns="0" rIns="0" bIns="0" anchor="ctr">
            <a:spAutoFit/>
          </a:bodyPr>
          <a:lstStyle/>
          <a:p>
            <a:endParaRPr lang="en-US" sz="1800" b="0">
              <a:solidFill>
                <a:schemeClr val="tx1"/>
              </a:solidFill>
            </a:endParaRPr>
          </a:p>
        </p:txBody>
      </p:sp>
      <p:sp>
        <p:nvSpPr>
          <p:cNvPr id="58377" name="Rectangle 24"/>
          <p:cNvSpPr>
            <a:spLocks noChangeArrowheads="1"/>
          </p:cNvSpPr>
          <p:nvPr/>
        </p:nvSpPr>
        <p:spPr bwMode="auto">
          <a:xfrm>
            <a:off x="762000" y="2819400"/>
            <a:ext cx="7620000" cy="549275"/>
          </a:xfrm>
          <a:prstGeom prst="rect">
            <a:avLst/>
          </a:prstGeom>
          <a:noFill/>
          <a:ln w="9525" algn="ctr">
            <a:noFill/>
            <a:miter lim="800000"/>
            <a:headEnd/>
            <a:tailEnd/>
          </a:ln>
        </p:spPr>
        <p:txBody>
          <a:bodyPr lIns="0" tIns="0" rIns="0" bIns="0" anchor="ctr">
            <a:spAutoFit/>
          </a:bodyPr>
          <a:lstStyle/>
          <a:p>
            <a:pPr algn="ctr" eaLnBrk="0" hangingPunct="0"/>
            <a:r>
              <a:rPr lang="en-US" sz="3600" b="0" dirty="0"/>
              <a:t>Thank you for your </a:t>
            </a:r>
            <a:r>
              <a:rPr lang="en-US" sz="3600" b="0" dirty="0" smtClean="0"/>
              <a:t>time.</a:t>
            </a:r>
            <a:endParaRPr lang="en-US" sz="3600" b="0" dirty="0"/>
          </a:p>
        </p:txBody>
      </p:sp>
      <p:sp>
        <p:nvSpPr>
          <p:cNvPr id="9"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41</a:t>
            </a:fld>
            <a:endParaRPr lang="en-US" sz="1400" b="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152400"/>
            <a:ext cx="8229600" cy="609600"/>
          </a:xfrm>
        </p:spPr>
        <p:txBody>
          <a:bodyPr/>
          <a:lstStyle/>
          <a:p>
            <a:pPr algn="ctr" eaLnBrk="1" hangingPunct="1"/>
            <a:r>
              <a:rPr lang="en-US" sz="2800" b="1" dirty="0" smtClean="0"/>
              <a:t>References</a:t>
            </a:r>
            <a:endParaRPr lang="en-US" dirty="0" smtClean="0"/>
          </a:p>
        </p:txBody>
      </p:sp>
      <p:sp>
        <p:nvSpPr>
          <p:cNvPr id="6" name="Content Placeholder 2"/>
          <p:cNvSpPr>
            <a:spLocks noGrp="1"/>
          </p:cNvSpPr>
          <p:nvPr>
            <p:ph idx="1"/>
          </p:nvPr>
        </p:nvSpPr>
        <p:spPr>
          <a:xfrm>
            <a:off x="762000" y="1219200"/>
            <a:ext cx="7924800" cy="4724400"/>
          </a:xfrm>
        </p:spPr>
        <p:txBody>
          <a:bodyPr/>
          <a:lstStyle/>
          <a:p>
            <a:pPr lvl="0"/>
            <a:r>
              <a:rPr lang="en-US" dirty="0" smtClean="0"/>
              <a:t>Books &amp; Articles</a:t>
            </a:r>
          </a:p>
          <a:p>
            <a:pPr lvl="1">
              <a:spcAft>
                <a:spcPts val="600"/>
              </a:spcAft>
            </a:pPr>
            <a:r>
              <a:rPr lang="en-US" sz="1400" dirty="0" smtClean="0"/>
              <a:t>American College of Surgeons. </a:t>
            </a:r>
            <a:r>
              <a:rPr lang="en-US" sz="1400" i="1" dirty="0" err="1" smtClean="0"/>
              <a:t>Cholecystectomy</a:t>
            </a:r>
            <a:r>
              <a:rPr lang="en-US" sz="1400" dirty="0" smtClean="0"/>
              <a:t>. Patient education website. Available online: http://www.facs.org/public_info/operation/cholesys.pdf.</a:t>
            </a:r>
          </a:p>
          <a:p>
            <a:pPr lvl="1">
              <a:spcAft>
                <a:spcPts val="600"/>
              </a:spcAft>
            </a:pPr>
            <a:r>
              <a:rPr lang="en-US" sz="1400" dirty="0" err="1" smtClean="0"/>
              <a:t>Babbie</a:t>
            </a:r>
            <a:r>
              <a:rPr lang="en-US" sz="1400" dirty="0" smtClean="0"/>
              <a:t>, E. (2001). </a:t>
            </a:r>
            <a:r>
              <a:rPr lang="en-US" sz="1400" i="1" dirty="0" smtClean="0"/>
              <a:t>The practice of social research</a:t>
            </a:r>
            <a:r>
              <a:rPr lang="en-US" sz="1400" dirty="0" smtClean="0"/>
              <a:t>. Belmont, CA. Thomson Wadsworth.</a:t>
            </a:r>
          </a:p>
          <a:p>
            <a:pPr lvl="1">
              <a:spcAft>
                <a:spcPts val="600"/>
              </a:spcAft>
            </a:pPr>
            <a:r>
              <a:rPr lang="en-US" sz="1400" dirty="0" err="1" smtClean="0"/>
              <a:t>Babbie</a:t>
            </a:r>
            <a:r>
              <a:rPr lang="en-US" sz="1400" dirty="0" smtClean="0"/>
              <a:t>, E. (2005). </a:t>
            </a:r>
            <a:r>
              <a:rPr lang="en-US" sz="1400" i="1" dirty="0" smtClean="0"/>
              <a:t>The basics of social research</a:t>
            </a:r>
            <a:r>
              <a:rPr lang="en-US" sz="1400" dirty="0" smtClean="0"/>
              <a:t>. Belmont, CA. Thomson Wadsworth.</a:t>
            </a:r>
          </a:p>
          <a:p>
            <a:pPr lvl="1">
              <a:spcAft>
                <a:spcPts val="600"/>
              </a:spcAft>
            </a:pPr>
            <a:r>
              <a:rPr lang="en-US" sz="1400" dirty="0" smtClean="0"/>
              <a:t>Baum, J. A. C., &amp; </a:t>
            </a:r>
            <a:r>
              <a:rPr lang="en-US" sz="1400" dirty="0" err="1" smtClean="0"/>
              <a:t>Shipilov</a:t>
            </a:r>
            <a:r>
              <a:rPr lang="en-US" sz="1400" dirty="0" smtClean="0"/>
              <a:t>. (2004). Ecological approaches to organizations. </a:t>
            </a:r>
            <a:r>
              <a:rPr lang="en-GB" sz="1400" dirty="0" smtClean="0"/>
              <a:t>In Stewart R. Clegg, Cynthia Hardy, Tom Lawrence, and Walter Nord (eds.), </a:t>
            </a:r>
            <a:r>
              <a:rPr lang="en-GB" sz="1400" i="1" dirty="0" smtClean="0"/>
              <a:t>Handbook of Organizations Studies</a:t>
            </a:r>
            <a:r>
              <a:rPr lang="en-GB" sz="1400" dirty="0" smtClean="0"/>
              <a:t> (2e): 55-110.  London: Sage Publications. </a:t>
            </a:r>
          </a:p>
          <a:p>
            <a:pPr lvl="1">
              <a:spcAft>
                <a:spcPts val="600"/>
              </a:spcAft>
            </a:pPr>
            <a:r>
              <a:rPr lang="en-US" sz="1400" dirty="0" smtClean="0"/>
              <a:t>Campbell, D. T., &amp; Stanley, J. C. (1963). </a:t>
            </a:r>
            <a:r>
              <a:rPr lang="en-US" sz="1400" i="1" dirty="0" smtClean="0"/>
              <a:t>Experimental and quasi-experimental designs for research</a:t>
            </a:r>
            <a:r>
              <a:rPr lang="en-US" sz="1400" dirty="0" smtClean="0"/>
              <a:t>. Boston, MA. Houghton Mifflin Company.</a:t>
            </a:r>
          </a:p>
          <a:p>
            <a:pPr lvl="1">
              <a:spcAft>
                <a:spcPts val="600"/>
              </a:spcAft>
            </a:pPr>
            <a:r>
              <a:rPr lang="en-US" sz="1400" dirty="0" smtClean="0"/>
              <a:t>Christensen, C. M., Grossman, J. H., &amp; Hwang, J. (2009). </a:t>
            </a:r>
            <a:r>
              <a:rPr lang="en-US" sz="1400" i="1" dirty="0" smtClean="0"/>
              <a:t>The innovator’s prescription: A disruptive solution for health care</a:t>
            </a:r>
            <a:r>
              <a:rPr lang="en-US" sz="1400" dirty="0" smtClean="0"/>
              <a:t>. New York. McGraw-Hill.</a:t>
            </a:r>
          </a:p>
          <a:p>
            <a:pPr lvl="1">
              <a:spcAft>
                <a:spcPts val="600"/>
              </a:spcAft>
            </a:pPr>
            <a:r>
              <a:rPr lang="en-US" sz="1400" dirty="0" err="1" smtClean="0"/>
              <a:t>Danneels</a:t>
            </a:r>
            <a:r>
              <a:rPr lang="en-US" sz="1400" dirty="0" smtClean="0"/>
              <a:t>, E. (2004). Disruptive technology reconsidered: A critique and research agenda. </a:t>
            </a:r>
            <a:r>
              <a:rPr lang="en-US" sz="1400" i="1" dirty="0" smtClean="0"/>
              <a:t>Journal of Product Innovation Management</a:t>
            </a:r>
            <a:r>
              <a:rPr lang="en-US" sz="1400" dirty="0" smtClean="0"/>
              <a:t>, 21(4), 246-258.</a:t>
            </a:r>
          </a:p>
          <a:p>
            <a:pPr lvl="1">
              <a:spcAft>
                <a:spcPts val="600"/>
              </a:spcAft>
            </a:pPr>
            <a:r>
              <a:rPr lang="en-US" sz="1400" dirty="0" smtClean="0"/>
              <a:t>DiMaggio, P. J. &amp; Powell, W. W. (2004). The iron cage revisited: Institutional isomorphism and collective rationality in organization fields.  In Dobbin, F. (ed.) </a:t>
            </a:r>
            <a:r>
              <a:rPr lang="en-US" sz="1400" i="1" dirty="0" smtClean="0"/>
              <a:t>The New Economic Sociology</a:t>
            </a:r>
            <a:r>
              <a:rPr lang="en-US" sz="1400" dirty="0" smtClean="0"/>
              <a:t>, Princeton. Princeton University Press.  (Chapter 4, 111-134</a:t>
            </a:r>
            <a:r>
              <a:rPr lang="en-US" sz="1400" dirty="0" smtClean="0"/>
              <a:t>).</a:t>
            </a:r>
            <a:endParaRPr lang="en-US" sz="1400" dirty="0" smtClean="0"/>
          </a:p>
          <a:p>
            <a:pPr lvl="1"/>
            <a:endParaRPr lang="en-US" dirty="0" smtClean="0"/>
          </a:p>
          <a:p>
            <a:pPr lvl="0">
              <a:buNone/>
            </a:pPr>
            <a:endParaRPr lang="en-US" dirty="0" smtClean="0"/>
          </a:p>
          <a:p>
            <a:pPr lvl="0"/>
            <a:endParaRPr lang="en-US" sz="1600" kern="1200" dirty="0" smtClean="0">
              <a:latin typeface="Arial" pitchFamily="34" charset="0"/>
            </a:endParaRPr>
          </a:p>
          <a:p>
            <a:endParaRPr lang="en-US" dirty="0" smtClean="0"/>
          </a:p>
          <a:p>
            <a:pPr lvl="1"/>
            <a:endParaRPr lang="en-US" dirty="0" smtClean="0"/>
          </a:p>
          <a:p>
            <a:endParaRPr lang="en-US" dirty="0"/>
          </a:p>
        </p:txBody>
      </p:sp>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42</a:t>
            </a:fld>
            <a:endParaRPr lang="en-US" sz="1400" b="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152400"/>
            <a:ext cx="8229600" cy="609600"/>
          </a:xfrm>
        </p:spPr>
        <p:txBody>
          <a:bodyPr/>
          <a:lstStyle/>
          <a:p>
            <a:pPr algn="ctr" eaLnBrk="1" hangingPunct="1"/>
            <a:r>
              <a:rPr lang="en-US" sz="2800" b="1" dirty="0" smtClean="0"/>
              <a:t>References (Continued)</a:t>
            </a:r>
            <a:endParaRPr lang="en-US" dirty="0" smtClean="0"/>
          </a:p>
        </p:txBody>
      </p:sp>
      <p:sp>
        <p:nvSpPr>
          <p:cNvPr id="6" name="Content Placeholder 2"/>
          <p:cNvSpPr>
            <a:spLocks noGrp="1"/>
          </p:cNvSpPr>
          <p:nvPr>
            <p:ph idx="1"/>
          </p:nvPr>
        </p:nvSpPr>
        <p:spPr>
          <a:xfrm>
            <a:off x="762000" y="1219200"/>
            <a:ext cx="7924800" cy="4343400"/>
          </a:xfrm>
        </p:spPr>
        <p:txBody>
          <a:bodyPr/>
          <a:lstStyle/>
          <a:p>
            <a:pPr lvl="0"/>
            <a:r>
              <a:rPr lang="en-US" dirty="0" smtClean="0"/>
              <a:t>Books &amp; Articles</a:t>
            </a:r>
          </a:p>
          <a:p>
            <a:pPr lvl="1">
              <a:spcAft>
                <a:spcPts val="600"/>
              </a:spcAft>
            </a:pPr>
            <a:r>
              <a:rPr lang="en-US" sz="1400" dirty="0" err="1" smtClean="0"/>
              <a:t>Encinosa</a:t>
            </a:r>
            <a:r>
              <a:rPr lang="en-US" sz="1400" dirty="0" smtClean="0"/>
              <a:t>, W. E., Bernard, D. M., Steiner, C. A., &amp; Chen, C. (2005). Use and costs of bariatric surgery and prescription weight-loss medications. </a:t>
            </a:r>
            <a:r>
              <a:rPr lang="en-US" sz="1400" i="1" dirty="0" smtClean="0"/>
              <a:t>Health Affairs</a:t>
            </a:r>
            <a:r>
              <a:rPr lang="en-US" sz="1400" dirty="0" smtClean="0"/>
              <a:t>, 24(4), 1039-1046.</a:t>
            </a:r>
          </a:p>
          <a:p>
            <a:pPr lvl="1">
              <a:spcAft>
                <a:spcPts val="600"/>
              </a:spcAft>
            </a:pPr>
            <a:r>
              <a:rPr lang="en-US" sz="1400" dirty="0" err="1" smtClean="0"/>
              <a:t>Govindarajan</a:t>
            </a:r>
            <a:r>
              <a:rPr lang="en-US" sz="1400" dirty="0" smtClean="0"/>
              <a:t>, V., </a:t>
            </a:r>
            <a:r>
              <a:rPr lang="en-US" sz="1400" dirty="0" err="1" smtClean="0"/>
              <a:t>Kopalle</a:t>
            </a:r>
            <a:r>
              <a:rPr lang="en-US" sz="1400" dirty="0" smtClean="0"/>
              <a:t>, P. K. (2006). The usefulness of measuring disruptiveness of innovations ex post in making ex ante predictions. </a:t>
            </a:r>
            <a:r>
              <a:rPr lang="en-US" sz="1400" i="1" dirty="0" smtClean="0"/>
              <a:t>Journal of Product Innovation Management</a:t>
            </a:r>
            <a:r>
              <a:rPr lang="en-US" sz="1400" dirty="0" smtClean="0"/>
              <a:t>, 23, 12-18.</a:t>
            </a:r>
          </a:p>
          <a:p>
            <a:pPr lvl="1">
              <a:spcAft>
                <a:spcPts val="600"/>
              </a:spcAft>
            </a:pPr>
            <a:r>
              <a:rPr lang="en-US" sz="1400" dirty="0" err="1" smtClean="0"/>
              <a:t>Hannan</a:t>
            </a:r>
            <a:r>
              <a:rPr lang="en-US" sz="1400" dirty="0" smtClean="0"/>
              <a:t>, M. T. &amp; Freeman, J. (1977). The population ecology of organizations. </a:t>
            </a:r>
            <a:r>
              <a:rPr lang="en-US" sz="1400" i="1" dirty="0" smtClean="0"/>
              <a:t>The American Journal of Sociology</a:t>
            </a:r>
            <a:r>
              <a:rPr lang="en-US" sz="1400" dirty="0" smtClean="0"/>
              <a:t>, 82(5), 929-964.</a:t>
            </a:r>
          </a:p>
          <a:p>
            <a:pPr lvl="1">
              <a:spcAft>
                <a:spcPts val="600"/>
              </a:spcAft>
            </a:pPr>
            <a:r>
              <a:rPr lang="en-US" sz="1400" dirty="0" smtClean="0"/>
              <a:t>Hume, D. J. &amp; Simpson, J. (2006). Acute Appendicitis. </a:t>
            </a:r>
            <a:r>
              <a:rPr lang="en-US" sz="1400" i="1" dirty="0" smtClean="0"/>
              <a:t>British Medical Journal</a:t>
            </a:r>
            <a:r>
              <a:rPr lang="en-US" sz="1400" dirty="0" smtClean="0"/>
              <a:t>, 333, 530-534.</a:t>
            </a:r>
          </a:p>
          <a:p>
            <a:pPr lvl="1">
              <a:spcAft>
                <a:spcPts val="600"/>
              </a:spcAft>
            </a:pPr>
            <a:r>
              <a:rPr lang="en-US" sz="1400" dirty="0" smtClean="0"/>
              <a:t>Lucas, D. P. (2014). </a:t>
            </a:r>
            <a:r>
              <a:rPr lang="en-US" sz="1400" i="1" dirty="0" smtClean="0"/>
              <a:t>Disruptive Transformations in Health Care: The Impact of Technological Innovation and Public Policy in the Hospital Industry</a:t>
            </a:r>
            <a:r>
              <a:rPr lang="en-US" sz="1400" dirty="0" smtClean="0"/>
              <a:t>. </a:t>
            </a:r>
            <a:r>
              <a:rPr lang="en-US" sz="1400" dirty="0" err="1" smtClean="0"/>
              <a:t>Saarbrücken</a:t>
            </a:r>
            <a:r>
              <a:rPr lang="en-US" sz="1400" dirty="0" smtClean="0"/>
              <a:t>, Deutschland/Germany. Lambert Academic Publishing. </a:t>
            </a:r>
          </a:p>
          <a:p>
            <a:pPr lvl="1">
              <a:spcAft>
                <a:spcPts val="600"/>
              </a:spcAft>
            </a:pPr>
            <a:r>
              <a:rPr lang="en-US" sz="1400" dirty="0" smtClean="0"/>
              <a:t>Lucas, D. P. (2015). Disruptive Transformations in Health Care: Technological Innovation and Public Policy Reforms in the Hospital Industry in </a:t>
            </a:r>
            <a:r>
              <a:rPr lang="en-US" sz="1400" i="1" dirty="0" smtClean="0"/>
              <a:t>The International Journal of Interdisciplinary Organizational Studies</a:t>
            </a:r>
            <a:r>
              <a:rPr lang="en-US" sz="1400" dirty="0" smtClean="0"/>
              <a:t>, Volume 9, Issue 1.  </a:t>
            </a:r>
            <a:endParaRPr lang="en-US" dirty="0" smtClean="0"/>
          </a:p>
          <a:p>
            <a:endParaRPr lang="en-US" dirty="0"/>
          </a:p>
        </p:txBody>
      </p:sp>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43</a:t>
            </a:fld>
            <a:endParaRPr lang="en-US" sz="1400" b="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152400"/>
            <a:ext cx="8229600" cy="609600"/>
          </a:xfrm>
        </p:spPr>
        <p:txBody>
          <a:bodyPr/>
          <a:lstStyle/>
          <a:p>
            <a:pPr algn="ctr" eaLnBrk="1" hangingPunct="1"/>
            <a:r>
              <a:rPr lang="en-US" sz="2800" b="1" dirty="0" smtClean="0"/>
              <a:t>References (Continued)</a:t>
            </a:r>
            <a:endParaRPr lang="en-US" dirty="0" smtClean="0"/>
          </a:p>
        </p:txBody>
      </p:sp>
      <p:sp>
        <p:nvSpPr>
          <p:cNvPr id="6" name="Content Placeholder 2"/>
          <p:cNvSpPr>
            <a:spLocks noGrp="1"/>
          </p:cNvSpPr>
          <p:nvPr>
            <p:ph idx="1"/>
          </p:nvPr>
        </p:nvSpPr>
        <p:spPr>
          <a:xfrm>
            <a:off x="762000" y="1219200"/>
            <a:ext cx="7924800" cy="4648200"/>
          </a:xfrm>
        </p:spPr>
        <p:txBody>
          <a:bodyPr/>
          <a:lstStyle/>
          <a:p>
            <a:pPr lvl="0"/>
            <a:r>
              <a:rPr lang="en-US" dirty="0" smtClean="0"/>
              <a:t>Books &amp; Articles</a:t>
            </a:r>
          </a:p>
          <a:p>
            <a:pPr lvl="1">
              <a:spcAft>
                <a:spcPts val="600"/>
              </a:spcAft>
            </a:pPr>
            <a:r>
              <a:rPr lang="en-US" sz="1400" dirty="0" smtClean="0"/>
              <a:t>Porter, M. E. (1979). How competitive forces shape strategy. </a:t>
            </a:r>
            <a:r>
              <a:rPr lang="en-US" sz="1400" i="1" dirty="0" smtClean="0"/>
              <a:t>Harvard Business Review</a:t>
            </a:r>
            <a:r>
              <a:rPr lang="en-US" sz="1400" dirty="0" smtClean="0"/>
              <a:t>. March/April.</a:t>
            </a:r>
          </a:p>
          <a:p>
            <a:pPr lvl="1">
              <a:spcAft>
                <a:spcPts val="600"/>
              </a:spcAft>
            </a:pPr>
            <a:r>
              <a:rPr lang="en-US" sz="1400" dirty="0" smtClean="0"/>
              <a:t>Porter, M.E. (1980). </a:t>
            </a:r>
            <a:r>
              <a:rPr lang="en-US" sz="1400" i="1" dirty="0" smtClean="0"/>
              <a:t>Competitive Strategy.</a:t>
            </a:r>
            <a:r>
              <a:rPr lang="en-US" sz="1400" dirty="0" smtClean="0"/>
              <a:t> New York. Free Press. </a:t>
            </a:r>
          </a:p>
          <a:p>
            <a:pPr lvl="1">
              <a:spcAft>
                <a:spcPts val="600"/>
              </a:spcAft>
            </a:pPr>
            <a:r>
              <a:rPr lang="en-US" sz="1400" dirty="0" smtClean="0"/>
              <a:t>Porter, M. E. &amp; </a:t>
            </a:r>
            <a:r>
              <a:rPr lang="en-US" sz="1400" dirty="0" err="1" smtClean="0"/>
              <a:t>Teisberg</a:t>
            </a:r>
            <a:r>
              <a:rPr lang="en-US" sz="1400" dirty="0" smtClean="0"/>
              <a:t>, E. O. (2006). </a:t>
            </a:r>
            <a:r>
              <a:rPr lang="en-US" sz="1400" i="1" dirty="0" smtClean="0"/>
              <a:t>Redefining heath care: Creating value-based competition on results</a:t>
            </a:r>
            <a:r>
              <a:rPr lang="en-US" sz="1400" dirty="0" smtClean="0"/>
              <a:t>. Boston, MA. Harvard Business School Press.</a:t>
            </a:r>
          </a:p>
          <a:p>
            <a:pPr lvl="1">
              <a:spcAft>
                <a:spcPts val="600"/>
              </a:spcAft>
            </a:pPr>
            <a:r>
              <a:rPr lang="en-US" sz="1400" dirty="0" err="1" smtClean="0"/>
              <a:t>Rapoport</a:t>
            </a:r>
            <a:r>
              <a:rPr lang="en-US" sz="1400" dirty="0" smtClean="0"/>
              <a:t>, J., </a:t>
            </a:r>
            <a:r>
              <a:rPr lang="en-US" sz="1400" dirty="0" err="1" smtClean="0"/>
              <a:t>Chaulk</a:t>
            </a:r>
            <a:r>
              <a:rPr lang="en-US" sz="1400" dirty="0" smtClean="0"/>
              <a:t>, P., </a:t>
            </a:r>
            <a:r>
              <a:rPr lang="en-US" sz="1400" dirty="0" err="1" smtClean="0"/>
              <a:t>Kuropatwa</a:t>
            </a:r>
            <a:r>
              <a:rPr lang="en-US" sz="1400" dirty="0" smtClean="0"/>
              <a:t>, R., &amp; Wright, M. (2011). Game changing or disruptive innovation: Analytical framework and background study.  Institute of Health Economics. Alberta, Canada. Available online: </a:t>
            </a:r>
            <a:r>
              <a:rPr lang="en-US" sz="1400" u="sng" dirty="0" smtClean="0">
                <a:hlinkClick r:id="rId3"/>
              </a:rPr>
              <a:t>http://www.ihe.ca/documents/2011%2002%2023%20IHE%20Disruptive%20Innovations%20Paper%20FINAL.pdf</a:t>
            </a:r>
            <a:r>
              <a:rPr lang="en-US" sz="1400" dirty="0" smtClean="0"/>
              <a:t>.</a:t>
            </a:r>
          </a:p>
          <a:p>
            <a:pPr lvl="1">
              <a:spcAft>
                <a:spcPts val="600"/>
              </a:spcAft>
            </a:pPr>
            <a:r>
              <a:rPr lang="en-US" sz="1400" dirty="0" smtClean="0"/>
              <a:t>Scott, W. R., </a:t>
            </a:r>
            <a:r>
              <a:rPr lang="en-US" sz="1400" dirty="0" err="1" smtClean="0"/>
              <a:t>Ruef</a:t>
            </a:r>
            <a:r>
              <a:rPr lang="en-US" sz="1400" dirty="0" smtClean="0"/>
              <a:t>, M., Mendel, P. J., &amp; </a:t>
            </a:r>
            <a:r>
              <a:rPr lang="en-US" sz="1400" dirty="0" err="1" smtClean="0"/>
              <a:t>Caronna</a:t>
            </a:r>
            <a:r>
              <a:rPr lang="en-US" sz="1400" dirty="0" smtClean="0"/>
              <a:t>, C. A. (2000). </a:t>
            </a:r>
            <a:r>
              <a:rPr lang="en-US" sz="1400" i="1" dirty="0" smtClean="0"/>
              <a:t>Institutional change and healthcare organization</a:t>
            </a:r>
            <a:r>
              <a:rPr lang="en-US" sz="1400" dirty="0" smtClean="0"/>
              <a:t>. Chicago, IL. The University of Chicago Press.</a:t>
            </a:r>
          </a:p>
          <a:p>
            <a:pPr lvl="1">
              <a:spcAft>
                <a:spcPts val="600"/>
              </a:spcAft>
            </a:pPr>
            <a:r>
              <a:rPr lang="en-US" sz="1400" dirty="0" err="1" smtClean="0"/>
              <a:t>Tellis</a:t>
            </a:r>
            <a:r>
              <a:rPr lang="en-US" sz="1400" dirty="0" smtClean="0"/>
              <a:t>, G. J. (2006). Disruptive technology or visionary leadership? </a:t>
            </a:r>
            <a:r>
              <a:rPr lang="en-US" sz="1400" i="1" dirty="0" smtClean="0"/>
              <a:t>Journal of Product Innovation Management</a:t>
            </a:r>
            <a:r>
              <a:rPr lang="en-US" sz="1400" dirty="0" smtClean="0"/>
              <a:t>, 23, 34-38.</a:t>
            </a:r>
          </a:p>
          <a:p>
            <a:pPr lvl="1">
              <a:spcAft>
                <a:spcPts val="600"/>
              </a:spcAft>
            </a:pPr>
            <a:r>
              <a:rPr lang="en-US" sz="1400" dirty="0" smtClean="0"/>
              <a:t>Yu, D., &amp; Hang, C. C. (2010). A reflective review of disruptive innovation theory. </a:t>
            </a:r>
            <a:r>
              <a:rPr lang="en-US" sz="1400" i="1" dirty="0" smtClean="0"/>
              <a:t>International Journal of Management Review</a:t>
            </a:r>
            <a:r>
              <a:rPr lang="en-US" sz="1400" dirty="0" smtClean="0"/>
              <a:t>, 12(4), 435-452</a:t>
            </a:r>
            <a:r>
              <a:rPr lang="en-US" sz="1400" dirty="0" smtClean="0"/>
              <a:t>.</a:t>
            </a:r>
            <a:endParaRPr lang="en-US" sz="1600" kern="1200" dirty="0" smtClean="0">
              <a:latin typeface="Arial" pitchFamily="34" charset="0"/>
            </a:endParaRPr>
          </a:p>
        </p:txBody>
      </p:sp>
      <p:sp>
        <p:nvSpPr>
          <p:cNvPr id="5"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44</a:t>
            </a:fld>
            <a:endParaRPr lang="en-US" sz="14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US" sz="3600" b="1" dirty="0" smtClean="0"/>
              <a:t>Context</a:t>
            </a:r>
          </a:p>
        </p:txBody>
      </p:sp>
      <p:sp>
        <p:nvSpPr>
          <p:cNvPr id="14339" name="Content Placeholder 2"/>
          <p:cNvSpPr>
            <a:spLocks noGrp="1"/>
          </p:cNvSpPr>
          <p:nvPr>
            <p:ph idx="1"/>
          </p:nvPr>
        </p:nvSpPr>
        <p:spPr>
          <a:xfrm>
            <a:off x="685800" y="1371600"/>
            <a:ext cx="8001000" cy="4572000"/>
          </a:xfrm>
        </p:spPr>
        <p:txBody>
          <a:bodyPr/>
          <a:lstStyle/>
          <a:p>
            <a:r>
              <a:rPr lang="en-US" sz="2800" dirty="0" smtClean="0"/>
              <a:t>Why is it important to explore the applicability of disruptive innovation theory in health care?</a:t>
            </a:r>
          </a:p>
          <a:p>
            <a:pPr lvl="1">
              <a:spcBef>
                <a:spcPts val="600"/>
              </a:spcBef>
              <a:spcAft>
                <a:spcPts val="600"/>
              </a:spcAft>
            </a:pPr>
            <a:r>
              <a:rPr lang="en-US" sz="2400" dirty="0" smtClean="0"/>
              <a:t>Increasing competition in the hospital industry</a:t>
            </a:r>
          </a:p>
          <a:p>
            <a:pPr lvl="1">
              <a:spcBef>
                <a:spcPts val="600"/>
              </a:spcBef>
              <a:spcAft>
                <a:spcPts val="600"/>
              </a:spcAft>
            </a:pPr>
            <a:r>
              <a:rPr lang="en-US" sz="2400" dirty="0" smtClean="0"/>
              <a:t>Competition should improve efficiency and quality (Porter &amp; </a:t>
            </a:r>
            <a:r>
              <a:rPr lang="en-US" sz="2400" dirty="0" err="1" smtClean="0"/>
              <a:t>Teisberg</a:t>
            </a:r>
            <a:r>
              <a:rPr lang="en-US" sz="2400" dirty="0" smtClean="0"/>
              <a:t>, 2006)</a:t>
            </a:r>
          </a:p>
          <a:p>
            <a:pPr lvl="1">
              <a:spcBef>
                <a:spcPts val="600"/>
              </a:spcBef>
              <a:spcAft>
                <a:spcPts val="600"/>
              </a:spcAft>
            </a:pPr>
            <a:r>
              <a:rPr lang="en-US" sz="2400" dirty="0" smtClean="0"/>
              <a:t>Hospital industry: high costs, poor care, prevalent medical errors (Porter &amp; </a:t>
            </a:r>
            <a:r>
              <a:rPr lang="en-US" sz="2400" dirty="0" err="1" smtClean="0"/>
              <a:t>Teisberg</a:t>
            </a:r>
            <a:r>
              <a:rPr lang="en-US" sz="2400" dirty="0" smtClean="0"/>
              <a:t>, 2006; Christensen et al., 2009)</a:t>
            </a:r>
          </a:p>
          <a:p>
            <a:pPr lvl="1">
              <a:spcBef>
                <a:spcPts val="600"/>
              </a:spcBef>
              <a:spcAft>
                <a:spcPts val="600"/>
              </a:spcAft>
            </a:pPr>
            <a:r>
              <a:rPr lang="en-US" sz="2400" dirty="0" smtClean="0"/>
              <a:t>Calls for regulation</a:t>
            </a:r>
          </a:p>
          <a:p>
            <a:pPr lvl="1">
              <a:spcBef>
                <a:spcPts val="600"/>
              </a:spcBef>
              <a:spcAft>
                <a:spcPts val="600"/>
              </a:spcAft>
            </a:pPr>
            <a:r>
              <a:rPr lang="en-US" sz="2400" dirty="0" smtClean="0"/>
              <a:t>Disruptive innovation theory</a:t>
            </a:r>
          </a:p>
        </p:txBody>
      </p:sp>
      <p:sp>
        <p:nvSpPr>
          <p:cNvPr id="14340"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5</a:t>
            </a:fld>
            <a:endParaRPr lang="en-US" sz="14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US" sz="3600" b="1" dirty="0" smtClean="0"/>
              <a:t>Purpose of Study</a:t>
            </a:r>
          </a:p>
        </p:txBody>
      </p:sp>
      <p:sp>
        <p:nvSpPr>
          <p:cNvPr id="14340"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6</a:t>
            </a:fld>
            <a:endParaRPr lang="en-US" sz="1400" b="0" dirty="0"/>
          </a:p>
        </p:txBody>
      </p:sp>
      <p:sp>
        <p:nvSpPr>
          <p:cNvPr id="5" name="Content Placeholder 2"/>
          <p:cNvSpPr>
            <a:spLocks noGrp="1"/>
          </p:cNvSpPr>
          <p:nvPr>
            <p:ph idx="1"/>
          </p:nvPr>
        </p:nvSpPr>
        <p:spPr>
          <a:xfrm>
            <a:off x="685800" y="1676400"/>
            <a:ext cx="8001000" cy="4038600"/>
          </a:xfrm>
        </p:spPr>
        <p:txBody>
          <a:bodyPr/>
          <a:lstStyle/>
          <a:p>
            <a:r>
              <a:rPr lang="en-US" sz="3200" dirty="0" smtClean="0"/>
              <a:t>To examine the effects of disruptive innovation in the health care industry</a:t>
            </a:r>
          </a:p>
          <a:p>
            <a:pPr>
              <a:buNone/>
            </a:pPr>
            <a:endParaRPr lang="en-US" sz="3200" dirty="0" smtClean="0"/>
          </a:p>
          <a:p>
            <a:r>
              <a:rPr lang="en-US" sz="3200" dirty="0" smtClean="0"/>
              <a:t>To assess the effects of disruptive innovation and public policy reforms on ambulatory laparoscopic appendectomy and </a:t>
            </a:r>
            <a:r>
              <a:rPr lang="en-US" sz="3200" dirty="0" err="1" smtClean="0"/>
              <a:t>cholecystectomy</a:t>
            </a:r>
            <a:r>
              <a:rPr lang="en-US" sz="3200" dirty="0" smtClean="0"/>
              <a:t> (ALAC) procedures</a:t>
            </a:r>
            <a:r>
              <a:rPr lang="en-US" sz="3200" i="1" dirty="0" smtClean="0"/>
              <a:t>. </a:t>
            </a:r>
            <a:endParaRPr lang="en-US" sz="32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algn="ctr" eaLnBrk="1" hangingPunct="1"/>
            <a:r>
              <a:rPr lang="en-US" sz="3600" b="1" dirty="0" smtClean="0"/>
              <a:t>Disruptive Innovation Theory</a:t>
            </a:r>
          </a:p>
        </p:txBody>
      </p:sp>
      <p:graphicFrame>
        <p:nvGraphicFramePr>
          <p:cNvPr id="2050" name="Object 3"/>
          <p:cNvGraphicFramePr>
            <a:graphicFrameLocks noChangeAspect="1"/>
          </p:cNvGraphicFramePr>
          <p:nvPr>
            <p:ph idx="1"/>
          </p:nvPr>
        </p:nvGraphicFramePr>
        <p:xfrm>
          <a:off x="1676400" y="2938463"/>
          <a:ext cx="5713413" cy="2973387"/>
        </p:xfrm>
        <a:graphic>
          <a:graphicData uri="http://schemas.openxmlformats.org/presentationml/2006/ole">
            <p:oleObj spid="_x0000_s173058" name="Document" r:id="rId4" imgW="5588640" imgH="2907720" progId="Word.Document.8">
              <p:embed/>
            </p:oleObj>
          </a:graphicData>
        </a:graphic>
      </p:graphicFrame>
      <p:sp>
        <p:nvSpPr>
          <p:cNvPr id="2052" name="Rectangle 4"/>
          <p:cNvSpPr>
            <a:spLocks noChangeArrowheads="1"/>
          </p:cNvSpPr>
          <p:nvPr/>
        </p:nvSpPr>
        <p:spPr bwMode="auto">
          <a:xfrm>
            <a:off x="533400" y="1295400"/>
            <a:ext cx="8153400" cy="1373188"/>
          </a:xfrm>
          <a:prstGeom prst="rect">
            <a:avLst/>
          </a:prstGeom>
          <a:noFill/>
          <a:ln w="9525">
            <a:noFill/>
            <a:miter lim="800000"/>
            <a:headEnd/>
            <a:tailEnd/>
          </a:ln>
        </p:spPr>
        <p:txBody>
          <a:bodyPr lIns="0" tIns="0" rIns="0" bIns="0">
            <a:spAutoFit/>
          </a:bodyPr>
          <a:lstStyle/>
          <a:p>
            <a:pPr algn="just"/>
            <a:r>
              <a:rPr lang="en-US" sz="1800" dirty="0">
                <a:cs typeface="Times New Roman" pitchFamily="18" charset="0"/>
              </a:rPr>
              <a:t>Sustaining innovations: high performance, expensive, expertise-intensive products and services; meet needs of most demanding customers in established firms.  Disruptive innovations: lower performance products or services on key measures; </a:t>
            </a:r>
            <a:r>
              <a:rPr lang="en-US" sz="1800" dirty="0">
                <a:ea typeface="Calibri" pitchFamily="34" charset="0"/>
                <a:cs typeface="Calibri" pitchFamily="34" charset="0"/>
              </a:rPr>
              <a:t>perform well on other important dimensions valued by new customers in emerging markets </a:t>
            </a:r>
            <a:r>
              <a:rPr lang="en-US" sz="1800" dirty="0">
                <a:cs typeface="Times New Roman" pitchFamily="18" charset="0"/>
              </a:rPr>
              <a:t>(Christensen et al., 2009).  </a:t>
            </a:r>
          </a:p>
        </p:txBody>
      </p:sp>
      <p:sp>
        <p:nvSpPr>
          <p:cNvPr id="6"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7</a:t>
            </a:fld>
            <a:endParaRPr lang="en-US" sz="1400"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xfrm>
            <a:off x="304800" y="228600"/>
            <a:ext cx="8382000" cy="838200"/>
          </a:xfrm>
        </p:spPr>
        <p:txBody>
          <a:bodyPr/>
          <a:lstStyle/>
          <a:p>
            <a:pPr algn="ctr" eaLnBrk="1" hangingPunct="1"/>
            <a:r>
              <a:rPr lang="en-US" sz="3200" b="1" dirty="0" smtClean="0"/>
              <a:t>Elements of Disruptive Innovation Theory</a:t>
            </a:r>
          </a:p>
        </p:txBody>
      </p:sp>
      <p:pic>
        <p:nvPicPr>
          <p:cNvPr id="436227" name="Picture 3"/>
          <p:cNvPicPr>
            <a:picLocks noChangeAspect="1" noChangeArrowheads="1"/>
          </p:cNvPicPr>
          <p:nvPr/>
        </p:nvPicPr>
        <p:blipFill>
          <a:blip r:embed="rId3" cstate="print"/>
          <a:srcRect/>
          <a:stretch>
            <a:fillRect/>
          </a:stretch>
        </p:blipFill>
        <p:spPr bwMode="auto">
          <a:xfrm>
            <a:off x="2057400" y="990600"/>
            <a:ext cx="5956300" cy="5200650"/>
          </a:xfrm>
          <a:prstGeom prst="rect">
            <a:avLst/>
          </a:prstGeom>
          <a:noFill/>
          <a:ln w="9525">
            <a:noFill/>
            <a:miter lim="800000"/>
            <a:headEnd/>
            <a:tailEnd/>
          </a:ln>
          <a:effectLst/>
        </p:spPr>
      </p:pic>
      <p:sp>
        <p:nvSpPr>
          <p:cNvPr id="9" name="Rectangle 6"/>
          <p:cNvSpPr>
            <a:spLocks noChangeArrowheads="1"/>
          </p:cNvSpPr>
          <p:nvPr/>
        </p:nvSpPr>
        <p:spPr bwMode="auto">
          <a:xfrm>
            <a:off x="533400" y="5791200"/>
            <a:ext cx="1676400" cy="123111"/>
          </a:xfrm>
          <a:prstGeom prst="rect">
            <a:avLst/>
          </a:prstGeom>
          <a:noFill/>
          <a:ln w="9525" cap="flat" cmpd="sng" algn="ctr">
            <a:noFill/>
            <a:prstDash val="solid"/>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Source: Christensen et al., 2009: xx.</a:t>
            </a:r>
            <a:endParaRPr kumimoji="0" lang="en-US" sz="3000" b="1" i="0" u="none" strike="noStrike" cap="none" normalizeH="0" baseline="0" dirty="0" smtClean="0">
              <a:ln>
                <a:noFill/>
              </a:ln>
              <a:solidFill>
                <a:schemeClr val="tx1"/>
              </a:solidFill>
              <a:effectLst/>
              <a:latin typeface="Arial" pitchFamily="34" charset="0"/>
            </a:endParaRPr>
          </a:p>
        </p:txBody>
      </p:sp>
      <p:sp>
        <p:nvSpPr>
          <p:cNvPr id="6"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8</a:t>
            </a:fld>
            <a:endParaRPr lang="en-US" sz="14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28600"/>
            <a:ext cx="8229600" cy="685800"/>
          </a:xfrm>
        </p:spPr>
        <p:txBody>
          <a:bodyPr/>
          <a:lstStyle/>
          <a:p>
            <a:pPr algn="ctr" eaLnBrk="1" hangingPunct="1"/>
            <a:r>
              <a:rPr lang="en-US" sz="3200" b="1" dirty="0" smtClean="0"/>
              <a:t>Methodology: Research Design</a:t>
            </a:r>
          </a:p>
        </p:txBody>
      </p:sp>
      <p:sp>
        <p:nvSpPr>
          <p:cNvPr id="6" name="Content Placeholder 2"/>
          <p:cNvSpPr>
            <a:spLocks noGrp="1"/>
          </p:cNvSpPr>
          <p:nvPr>
            <p:ph idx="1"/>
          </p:nvPr>
        </p:nvSpPr>
        <p:spPr>
          <a:xfrm>
            <a:off x="762000" y="1447800"/>
            <a:ext cx="7924800" cy="4343400"/>
          </a:xfrm>
        </p:spPr>
        <p:txBody>
          <a:bodyPr/>
          <a:lstStyle/>
          <a:p>
            <a:endParaRPr lang="en-US" sz="2800" dirty="0" smtClean="0"/>
          </a:p>
          <a:p>
            <a:endParaRPr lang="en-US" dirty="0" smtClean="0"/>
          </a:p>
        </p:txBody>
      </p:sp>
      <p:graphicFrame>
        <p:nvGraphicFramePr>
          <p:cNvPr id="483330" name="Object 2"/>
          <p:cNvGraphicFramePr>
            <a:graphicFrameLocks noChangeAspect="1"/>
          </p:cNvGraphicFramePr>
          <p:nvPr/>
        </p:nvGraphicFramePr>
        <p:xfrm>
          <a:off x="-685800" y="3429000"/>
          <a:ext cx="9028363" cy="3048000"/>
        </p:xfrm>
        <a:graphic>
          <a:graphicData uri="http://schemas.openxmlformats.org/presentationml/2006/ole">
            <p:oleObj spid="_x0000_s483330" name="Document" r:id="rId4" imgW="6099983" imgH="1756368" progId="Word.Document.12">
              <p:embed/>
            </p:oleObj>
          </a:graphicData>
        </a:graphic>
      </p:graphicFrame>
      <p:sp>
        <p:nvSpPr>
          <p:cNvPr id="7" name="Rectangle 6"/>
          <p:cNvSpPr/>
          <p:nvPr/>
        </p:nvSpPr>
        <p:spPr>
          <a:xfrm>
            <a:off x="533400" y="5867400"/>
            <a:ext cx="2852063" cy="338554"/>
          </a:xfrm>
          <a:prstGeom prst="rect">
            <a:avLst/>
          </a:prstGeom>
        </p:spPr>
        <p:txBody>
          <a:bodyPr wrap="none">
            <a:spAutoFit/>
          </a:bodyPr>
          <a:lstStyle/>
          <a:p>
            <a:r>
              <a:rPr lang="en-US" sz="1600" b="0" dirty="0" smtClean="0"/>
              <a:t>(</a:t>
            </a:r>
            <a:r>
              <a:rPr lang="en-US" sz="1600" b="0" dirty="0" err="1" smtClean="0"/>
              <a:t>Babbie</a:t>
            </a:r>
            <a:r>
              <a:rPr lang="en-US" sz="1600" b="0" dirty="0" smtClean="0"/>
              <a:t>, 2001; </a:t>
            </a:r>
            <a:r>
              <a:rPr lang="en-US" sz="1600" b="0" dirty="0" err="1" smtClean="0"/>
              <a:t>Babbie</a:t>
            </a:r>
            <a:r>
              <a:rPr lang="en-US" sz="1600" b="0" dirty="0" smtClean="0"/>
              <a:t>, 2005)</a:t>
            </a:r>
            <a:endParaRPr lang="en-US" sz="1600" b="0" dirty="0"/>
          </a:p>
        </p:txBody>
      </p:sp>
      <p:sp>
        <p:nvSpPr>
          <p:cNvPr id="8" name="Content Placeholder 2"/>
          <p:cNvSpPr txBox="1">
            <a:spLocks/>
          </p:cNvSpPr>
          <p:nvPr/>
        </p:nvSpPr>
        <p:spPr bwMode="auto">
          <a:xfrm>
            <a:off x="609600" y="1219200"/>
            <a:ext cx="7620000" cy="26670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rgbClr val="682069"/>
                </a:solidFill>
                <a:effectLst/>
                <a:uLnTx/>
                <a:uFillTx/>
                <a:latin typeface="+mn-lt"/>
                <a:ea typeface="+mn-ea"/>
                <a:cs typeface="+mn-cs"/>
              </a:rPr>
              <a:t>Non-Experimental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rgbClr val="682069"/>
                </a:solidFill>
                <a:effectLst/>
                <a:uLnTx/>
                <a:uFillTx/>
                <a:latin typeface="+mn-lt"/>
                <a:ea typeface="+mn-ea"/>
                <a:cs typeface="+mn-cs"/>
              </a:rPr>
              <a:t>Panel Study</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rgbClr val="682069"/>
                </a:solidFill>
                <a:effectLst/>
                <a:uLnTx/>
                <a:uFillTx/>
                <a:latin typeface="+mn-lt"/>
                <a:ea typeface="+mn-ea"/>
                <a:cs typeface="+mn-cs"/>
              </a:rPr>
              <a:t>Longitudinal (Retrospective)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rgbClr val="682069"/>
                </a:solidFill>
                <a:effectLst/>
                <a:uLnTx/>
                <a:uFillTx/>
                <a:latin typeface="+mn-lt"/>
                <a:ea typeface="+mn-ea"/>
                <a:cs typeface="+mn-cs"/>
              </a:rPr>
              <a:t>Repeated Measures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rgbClr val="682069"/>
                </a:solidFill>
                <a:effectLst/>
                <a:uLnTx/>
                <a:uFillTx/>
                <a:latin typeface="+mn-lt"/>
                <a:ea typeface="+mn-ea"/>
                <a:cs typeface="+mn-cs"/>
              </a:rPr>
              <a:t>Unit of Analysis: The Facility</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400" b="0" kern="0" dirty="0" smtClean="0">
                <a:latin typeface="+mn-lt"/>
              </a:rPr>
              <a:t>Non-Equivalent Comparison Groups</a:t>
            </a:r>
            <a:endParaRPr kumimoji="0" lang="en-US" sz="2400" b="0" i="0" u="none" strike="noStrike" kern="0" cap="none" spc="0" normalizeH="0" baseline="0" noProof="0" dirty="0" smtClean="0">
              <a:ln>
                <a:noFill/>
              </a:ln>
              <a:solidFill>
                <a:srgbClr val="682069"/>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0" i="0" u="none" strike="noStrike" kern="0" cap="none" spc="0" normalizeH="0" baseline="0" noProof="0" dirty="0" smtClean="0">
              <a:ln>
                <a:noFill/>
              </a:ln>
              <a:solidFill>
                <a:srgbClr val="682069"/>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0" i="0" u="none" strike="noStrike" kern="0" cap="none" spc="0" normalizeH="0" baseline="0" noProof="0" dirty="0">
              <a:ln>
                <a:noFill/>
              </a:ln>
              <a:solidFill>
                <a:srgbClr val="682069"/>
              </a:solidFill>
              <a:effectLst/>
              <a:uLnTx/>
              <a:uFillTx/>
              <a:latin typeface="+mn-lt"/>
              <a:ea typeface="+mn-ea"/>
              <a:cs typeface="+mn-cs"/>
            </a:endParaRPr>
          </a:p>
        </p:txBody>
      </p:sp>
      <p:sp>
        <p:nvSpPr>
          <p:cNvPr id="9" name="Rectangle 11"/>
          <p:cNvSpPr txBox="1">
            <a:spLocks noChangeArrowheads="1"/>
          </p:cNvSpPr>
          <p:nvPr/>
        </p:nvSpPr>
        <p:spPr bwMode="auto">
          <a:xfrm>
            <a:off x="6553200" y="6245225"/>
            <a:ext cx="2133600" cy="476250"/>
          </a:xfrm>
          <a:prstGeom prst="rect">
            <a:avLst/>
          </a:prstGeom>
          <a:noFill/>
          <a:ln w="9525">
            <a:noFill/>
            <a:miter lim="800000"/>
            <a:headEnd/>
            <a:tailEnd/>
          </a:ln>
        </p:spPr>
        <p:txBody>
          <a:bodyPr/>
          <a:lstStyle/>
          <a:p>
            <a:pPr algn="r"/>
            <a:fld id="{FF982486-2632-4FA8-A5AA-1B86C603ED45}" type="slidenum">
              <a:rPr lang="en-US" sz="1400" b="0"/>
              <a:pPr algn="r"/>
              <a:t>9</a:t>
            </a:fld>
            <a:endParaRPr lang="en-US" sz="14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PAD 722 Neighborhoods and Crime_powerpoint_template01">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PAD 722 Neighborhoods and Crime_powerpoint_template0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000" b="1" i="0" u="none" strike="noStrike" cap="none" normalizeH="0" baseline="0" smtClean="0">
            <a:ln>
              <a:noFill/>
            </a:ln>
            <a:solidFill>
              <a:srgbClr val="682069"/>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000" b="1" i="0" u="none" strike="noStrike" cap="none" normalizeH="0" baseline="0" smtClean="0">
            <a:ln>
              <a:noFill/>
            </a:ln>
            <a:solidFill>
              <a:srgbClr val="682069"/>
            </a:solidFill>
            <a:effectLst/>
            <a:latin typeface="Arial" pitchFamily="34" charset="0"/>
          </a:defRPr>
        </a:defPPr>
      </a:lstStyle>
    </a:lnDef>
  </a:objectDefaults>
  <a:extraClrSchemeLst>
    <a:extraClrScheme>
      <a:clrScheme name="PPAD 722 Neighborhoods and Crime_powerpoint_template0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AD 722 Neighborhoods and Crime_powerpoint_template0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AD 722 Neighborhoods and Crime_powerpoint_template0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AD 722 Neighborhoods and Crime_powerpoint_template0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AD 722 Neighborhoods and Crime_powerpoint_template0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AD 722 Neighborhoods and Crime_powerpoint_template0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AD 722 Neighborhoods and Crime_powerpoint_template0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AD 722 Neighborhoods and Crime_powerpoint_template0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AD 722 Neighborhoods and Crime_powerpoint_template0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AD 722 Neighborhoods and Crime_powerpoint_template0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AD 722 Neighborhoods and Crime_powerpoint_template0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AD 722 Neighborhoods and Crime_powerpoint_template0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AD 722 Neighborhoods and Crime_powerpoint_template01 13">
        <a:dk1>
          <a:srgbClr val="682069"/>
        </a:dk1>
        <a:lt1>
          <a:srgbClr val="FFFFFF"/>
        </a:lt1>
        <a:dk2>
          <a:srgbClr val="FFFFFF"/>
        </a:dk2>
        <a:lt2>
          <a:srgbClr val="A4A597"/>
        </a:lt2>
        <a:accent1>
          <a:srgbClr val="CFD58B"/>
        </a:accent1>
        <a:accent2>
          <a:srgbClr val="682069"/>
        </a:accent2>
        <a:accent3>
          <a:srgbClr val="FFFFFF"/>
        </a:accent3>
        <a:accent4>
          <a:srgbClr val="581A59"/>
        </a:accent4>
        <a:accent5>
          <a:srgbClr val="E4E7C4"/>
        </a:accent5>
        <a:accent6>
          <a:srgbClr val="5E1C5E"/>
        </a:accent6>
        <a:hlink>
          <a:srgbClr val="485D00"/>
        </a:hlink>
        <a:folHlink>
          <a:srgbClr val="919E66"/>
        </a:folHlink>
      </a:clrScheme>
      <a:clrMap bg1="lt1" tx1="dk1" bg2="lt2" tx2="dk2" accent1="accent1" accent2="accent2" accent3="accent3" accent4="accent4" accent5="accent5" accent6="accent6" hlink="hlink" folHlink="folHlink"/>
    </a:extraClrScheme>
    <a:extraClrScheme>
      <a:clrScheme name="PPAD 722 Neighborhoods and Crime_powerpoint_template01 14">
        <a:dk1>
          <a:srgbClr val="682069"/>
        </a:dk1>
        <a:lt1>
          <a:srgbClr val="FFFFFF"/>
        </a:lt1>
        <a:dk2>
          <a:srgbClr val="682069"/>
        </a:dk2>
        <a:lt2>
          <a:srgbClr val="A4A597"/>
        </a:lt2>
        <a:accent1>
          <a:srgbClr val="CFD58B"/>
        </a:accent1>
        <a:accent2>
          <a:srgbClr val="682069"/>
        </a:accent2>
        <a:accent3>
          <a:srgbClr val="FFFFFF"/>
        </a:accent3>
        <a:accent4>
          <a:srgbClr val="581A59"/>
        </a:accent4>
        <a:accent5>
          <a:srgbClr val="E4E7C4"/>
        </a:accent5>
        <a:accent6>
          <a:srgbClr val="5E1C5E"/>
        </a:accent6>
        <a:hlink>
          <a:srgbClr val="485D00"/>
        </a:hlink>
        <a:folHlink>
          <a:srgbClr val="919E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37526</TotalTime>
  <Words>2457</Words>
  <Application>Microsoft Office PowerPoint</Application>
  <PresentationFormat>On-screen Show (4:3)</PresentationFormat>
  <Paragraphs>587</Paragraphs>
  <Slides>44</Slides>
  <Notes>44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47" baseType="lpstr">
      <vt:lpstr>PPAD 722 Neighborhoods and Crime_powerpoint_template01</vt:lpstr>
      <vt:lpstr>Document</vt:lpstr>
      <vt:lpstr>Equation</vt:lpstr>
      <vt:lpstr>Reynolds 10th Annual Faculty Symposium  </vt:lpstr>
      <vt:lpstr>Overview of Presentation</vt:lpstr>
      <vt:lpstr>List of Abbreviations</vt:lpstr>
      <vt:lpstr>Introduction </vt:lpstr>
      <vt:lpstr>Context</vt:lpstr>
      <vt:lpstr>Purpose of Study</vt:lpstr>
      <vt:lpstr>Disruptive Innovation Theory</vt:lpstr>
      <vt:lpstr>Elements of Disruptive Innovation Theory</vt:lpstr>
      <vt:lpstr>Methodology: Research Design</vt:lpstr>
      <vt:lpstr>Methodology: Scope of Study</vt:lpstr>
      <vt:lpstr> Methodology: Hypotheses</vt:lpstr>
      <vt:lpstr>Methodology: Data and Data Sources</vt:lpstr>
      <vt:lpstr>Statistical Procedures</vt:lpstr>
      <vt:lpstr> Operationalization of Dependent Variable</vt:lpstr>
      <vt:lpstr> Operationalization of Independent Variable</vt:lpstr>
      <vt:lpstr>Sample</vt:lpstr>
      <vt:lpstr>Research Question</vt:lpstr>
      <vt:lpstr>Results: Number of Ambulatory Laparoscopic Procedures by State in 2004 and 2009 </vt:lpstr>
      <vt:lpstr>Research Question</vt:lpstr>
      <vt:lpstr>Results: Multivariate Regression Analysis Medical Facility Shift (Equation 1)</vt:lpstr>
      <vt:lpstr>Results: Multivariate Regression Analysis Medical Facility Shift (Equation 2)</vt:lpstr>
      <vt:lpstr>Results: Multivariate Regression Analysis Facility Type on Percent Change in the Number of Ambulatory Laparoscopic Cholecystectomy Cases Performed in 2004 and 2009 (N = 516) (beta coefficient, beta weight, and significance level) </vt:lpstr>
      <vt:lpstr>Results: Multivariate Regression Analysis  Facility Type on Percent Change in the Number of Ambulatory Laparoscopic Appendectomy Cases Performed in 2004 and 2009 ( N = 436) (beta coefficient, beta weight, and significance level)    </vt:lpstr>
      <vt:lpstr>Results: Summary Hypothesis Chart  (mean percent change, beta coefficient, beta weight, and significance)    </vt:lpstr>
      <vt:lpstr>Research Question</vt:lpstr>
      <vt:lpstr>Interpretation of Results:  Summary of Hypotheses      </vt:lpstr>
      <vt:lpstr>Discussion Question       </vt:lpstr>
      <vt:lpstr>Research Question</vt:lpstr>
      <vt:lpstr>Discussion: CMS Coverage Determination </vt:lpstr>
      <vt:lpstr>Discussion: CMS Coverage Determination </vt:lpstr>
      <vt:lpstr> Ambulatory Laparoscopic Appendectomy in Florida ASC and ACGH Facilities (State-Level)</vt:lpstr>
      <vt:lpstr> Ambulatory Laparoscopic Appendectomy in Florida ASC and ACGH Facilities (State-Level)</vt:lpstr>
      <vt:lpstr> Ambulatory Laparoscopic Appendectomy in Wisconsin ASC and ACGH Facilities (State-Level)</vt:lpstr>
      <vt:lpstr> Ambulatory Laparoscopic Appendectomy in Wisconsin in ASC and ACGH Facilities (State-Level)</vt:lpstr>
      <vt:lpstr> Ambulatory Laparoscopic Cholecystectomy in Florida ASC and ACGH Facilities (State-Level)</vt:lpstr>
      <vt:lpstr> Ambulatory Laparoscopic Cholecystectomy in Florida ASC and ACGH Facilities (State-Level)</vt:lpstr>
      <vt:lpstr> Ambulatory Laparoscopic Cholecystectomy in Wisconsin ASC and ACGH Facilities  (State-Level)</vt:lpstr>
      <vt:lpstr> Ambulatory Laparoscopic Cholecystectomy in Wisconsin (State-Level)</vt:lpstr>
      <vt:lpstr>Discussion: Medicare Fee-For-Service Payment Rates Laparoscopic Appendectomy and Laparoscopic Cholecystectomy for Hospital Outpatient Prospective Payment System (PPS)    </vt:lpstr>
      <vt:lpstr>Conclusion</vt:lpstr>
      <vt:lpstr>Questions and Discussion</vt:lpstr>
      <vt:lpstr>References</vt:lpstr>
      <vt:lpstr>References (Continued)</vt:lpstr>
      <vt:lpstr>References (Continued)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Defense</dc:title>
  <dc:creator>D. Pulane Lucas</dc:creator>
  <cp:lastModifiedBy>Pulane Lucas</cp:lastModifiedBy>
  <cp:revision>1501</cp:revision>
  <dcterms:created xsi:type="dcterms:W3CDTF">2007-04-12T00:59:55Z</dcterms:created>
  <dcterms:modified xsi:type="dcterms:W3CDTF">2016-03-25T01:45:30Z</dcterms:modified>
</cp:coreProperties>
</file>