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1" r:id="rId7"/>
    <p:sldId id="262" r:id="rId8"/>
    <p:sldId id="263" r:id="rId9"/>
    <p:sldId id="266" r:id="rId10"/>
    <p:sldId id="272" r:id="rId11"/>
    <p:sldId id="264" r:id="rId12"/>
    <p:sldId id="265" r:id="rId13"/>
    <p:sldId id="267" r:id="rId14"/>
    <p:sldId id="273" r:id="rId15"/>
    <p:sldId id="268" r:id="rId16"/>
    <p:sldId id="269" r:id="rId17"/>
    <p:sldId id="270"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7"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pmeister\Documents\ACA-Eng111Eng112ENG242ENG243\ACA%20Perceptions%20Project\Habits%20of%20Mind%20-%208th%20and%2012th.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pmeister\Documents\ACA-Eng111Eng112ENG242ENG243\ACA%20Perceptions%20Project\Habits%20of%20Mind%20-%208th%20and%2012th.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557513062271354E-2"/>
          <c:y val="5.7106453965728519E-2"/>
          <c:w val="0.87762471373638162"/>
          <c:h val="0.72521440531624981"/>
        </c:manualLayout>
      </c:layout>
      <c:barChart>
        <c:barDir val="col"/>
        <c:grouping val="clustered"/>
        <c:varyColors val="0"/>
        <c:ser>
          <c:idx val="0"/>
          <c:order val="0"/>
          <c:tx>
            <c:v>8th Grade</c:v>
          </c:tx>
          <c:spPr>
            <a:solidFill>
              <a:schemeClr val="accent1"/>
            </a:solidFill>
            <a:ln>
              <a:noFill/>
            </a:ln>
            <a:effectLst/>
          </c:spPr>
          <c:invertIfNegative val="0"/>
          <c:cat>
            <c:strRef>
              <c:f>'8-12Comparision (Strength)'!$A$2:$A$9</c:f>
              <c:strCache>
                <c:ptCount val="8"/>
                <c:pt idx="0">
                  <c:v>curiosity</c:v>
                </c:pt>
                <c:pt idx="1">
                  <c:v>creativity</c:v>
                </c:pt>
                <c:pt idx="2">
                  <c:v>flexibility</c:v>
                </c:pt>
                <c:pt idx="3">
                  <c:v>openness</c:v>
                </c:pt>
                <c:pt idx="4">
                  <c:v>persistence</c:v>
                </c:pt>
                <c:pt idx="5">
                  <c:v>responsibility</c:v>
                </c:pt>
                <c:pt idx="6">
                  <c:v>engagement in learning</c:v>
                </c:pt>
                <c:pt idx="7">
                  <c:v>reflection on thinking</c:v>
                </c:pt>
              </c:strCache>
            </c:strRef>
          </c:cat>
          <c:val>
            <c:numRef>
              <c:f>'8-12Comparision (Strength)'!$B$2:$B$9</c:f>
              <c:numCache>
                <c:formatCode>General</c:formatCode>
                <c:ptCount val="8"/>
                <c:pt idx="0">
                  <c:v>26</c:v>
                </c:pt>
                <c:pt idx="1">
                  <c:v>12</c:v>
                </c:pt>
                <c:pt idx="2">
                  <c:v>10</c:v>
                </c:pt>
                <c:pt idx="3">
                  <c:v>14</c:v>
                </c:pt>
                <c:pt idx="4">
                  <c:v>18</c:v>
                </c:pt>
                <c:pt idx="5">
                  <c:v>19</c:v>
                </c:pt>
                <c:pt idx="6">
                  <c:v>8</c:v>
                </c:pt>
                <c:pt idx="7">
                  <c:v>6</c:v>
                </c:pt>
              </c:numCache>
            </c:numRef>
          </c:val>
        </c:ser>
        <c:ser>
          <c:idx val="1"/>
          <c:order val="1"/>
          <c:tx>
            <c:v>12th Grade</c:v>
          </c:tx>
          <c:spPr>
            <a:solidFill>
              <a:schemeClr val="accent2"/>
            </a:solidFill>
            <a:ln>
              <a:noFill/>
            </a:ln>
            <a:effectLst/>
          </c:spPr>
          <c:invertIfNegative val="0"/>
          <c:cat>
            <c:strRef>
              <c:f>'8-12Comparision (Strength)'!$A$2:$A$9</c:f>
              <c:strCache>
                <c:ptCount val="8"/>
                <c:pt idx="0">
                  <c:v>curiosity</c:v>
                </c:pt>
                <c:pt idx="1">
                  <c:v>creativity</c:v>
                </c:pt>
                <c:pt idx="2">
                  <c:v>flexibility</c:v>
                </c:pt>
                <c:pt idx="3">
                  <c:v>openness</c:v>
                </c:pt>
                <c:pt idx="4">
                  <c:v>persistence</c:v>
                </c:pt>
                <c:pt idx="5">
                  <c:v>responsibility</c:v>
                </c:pt>
                <c:pt idx="6">
                  <c:v>engagement in learning</c:v>
                </c:pt>
                <c:pt idx="7">
                  <c:v>reflection on thinking</c:v>
                </c:pt>
              </c:strCache>
            </c:strRef>
          </c:cat>
          <c:val>
            <c:numRef>
              <c:f>'8-12Comparision (Strength)'!$C$2:$C$9</c:f>
              <c:numCache>
                <c:formatCode>General</c:formatCode>
                <c:ptCount val="8"/>
                <c:pt idx="0">
                  <c:v>18</c:v>
                </c:pt>
                <c:pt idx="1">
                  <c:v>7</c:v>
                </c:pt>
                <c:pt idx="2">
                  <c:v>15</c:v>
                </c:pt>
                <c:pt idx="3">
                  <c:v>12</c:v>
                </c:pt>
                <c:pt idx="4">
                  <c:v>17</c:v>
                </c:pt>
                <c:pt idx="5">
                  <c:v>21</c:v>
                </c:pt>
                <c:pt idx="6">
                  <c:v>6</c:v>
                </c:pt>
                <c:pt idx="7">
                  <c:v>6</c:v>
                </c:pt>
              </c:numCache>
            </c:numRef>
          </c:val>
        </c:ser>
        <c:dLbls>
          <c:showLegendKey val="0"/>
          <c:showVal val="0"/>
          <c:showCatName val="0"/>
          <c:showSerName val="0"/>
          <c:showPercent val="0"/>
          <c:showBubbleSize val="0"/>
        </c:dLbls>
        <c:gapWidth val="219"/>
        <c:overlap val="-27"/>
        <c:axId val="161774000"/>
        <c:axId val="161767232"/>
      </c:barChart>
      <c:catAx>
        <c:axId val="161774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1767232"/>
        <c:crosses val="autoZero"/>
        <c:auto val="1"/>
        <c:lblAlgn val="ctr"/>
        <c:lblOffset val="100"/>
        <c:noMultiLvlLbl val="0"/>
      </c:catAx>
      <c:valAx>
        <c:axId val="1617672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2000" dirty="0"/>
                  <a:t>Number of Responses</a:t>
                </a:r>
              </a:p>
            </c:rich>
          </c:tx>
          <c:layout>
            <c:manualLayout>
              <c:xMode val="edge"/>
              <c:yMode val="edge"/>
              <c:x val="6.5858994687059951E-3"/>
              <c:y val="0.26669453115096242"/>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177400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37491695865487862"/>
          <c:y val="0.93523969274353713"/>
          <c:w val="0.25396858298965219"/>
          <c:h val="6.059679308425954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35363638814843E-2"/>
          <c:y val="8.7972540539586822E-2"/>
          <c:w val="0.8745467071943378"/>
          <c:h val="0.68262264855806265"/>
        </c:manualLayout>
      </c:layout>
      <c:barChart>
        <c:barDir val="col"/>
        <c:grouping val="clustered"/>
        <c:varyColors val="0"/>
        <c:ser>
          <c:idx val="0"/>
          <c:order val="0"/>
          <c:tx>
            <c:v>8th Grade</c:v>
          </c:tx>
          <c:spPr>
            <a:solidFill>
              <a:schemeClr val="accent1"/>
            </a:solidFill>
            <a:ln>
              <a:noFill/>
            </a:ln>
            <a:effectLst/>
          </c:spPr>
          <c:invertIfNegative val="0"/>
          <c:cat>
            <c:strRef>
              <c:f>'8-12 Comparision (Weakness)'!$A$2:$A$9</c:f>
              <c:strCache>
                <c:ptCount val="8"/>
                <c:pt idx="0">
                  <c:v>curiosity</c:v>
                </c:pt>
                <c:pt idx="1">
                  <c:v>creativity</c:v>
                </c:pt>
                <c:pt idx="2">
                  <c:v>flexibility</c:v>
                </c:pt>
                <c:pt idx="3">
                  <c:v>openness</c:v>
                </c:pt>
                <c:pt idx="4">
                  <c:v>persistence</c:v>
                </c:pt>
                <c:pt idx="5">
                  <c:v>responsibility</c:v>
                </c:pt>
                <c:pt idx="6">
                  <c:v>engagement in learning</c:v>
                </c:pt>
                <c:pt idx="7">
                  <c:v>reflection on thinking</c:v>
                </c:pt>
              </c:strCache>
            </c:strRef>
          </c:cat>
          <c:val>
            <c:numRef>
              <c:f>'8-12 Comparision (Weakness)'!$B$2:$B$9</c:f>
              <c:numCache>
                <c:formatCode>General</c:formatCode>
                <c:ptCount val="8"/>
                <c:pt idx="0">
                  <c:v>1</c:v>
                </c:pt>
                <c:pt idx="1">
                  <c:v>7</c:v>
                </c:pt>
                <c:pt idx="2">
                  <c:v>5</c:v>
                </c:pt>
                <c:pt idx="3">
                  <c:v>6</c:v>
                </c:pt>
                <c:pt idx="4">
                  <c:v>4</c:v>
                </c:pt>
                <c:pt idx="5">
                  <c:v>2</c:v>
                </c:pt>
                <c:pt idx="6">
                  <c:v>2</c:v>
                </c:pt>
                <c:pt idx="7">
                  <c:v>7</c:v>
                </c:pt>
              </c:numCache>
            </c:numRef>
          </c:val>
        </c:ser>
        <c:ser>
          <c:idx val="1"/>
          <c:order val="1"/>
          <c:tx>
            <c:v>12th Grade</c:v>
          </c:tx>
          <c:spPr>
            <a:solidFill>
              <a:schemeClr val="accent2"/>
            </a:solidFill>
            <a:ln>
              <a:noFill/>
            </a:ln>
            <a:effectLst/>
          </c:spPr>
          <c:invertIfNegative val="0"/>
          <c:cat>
            <c:strRef>
              <c:f>'8-12 Comparision (Weakness)'!$A$2:$A$9</c:f>
              <c:strCache>
                <c:ptCount val="8"/>
                <c:pt idx="0">
                  <c:v>curiosity</c:v>
                </c:pt>
                <c:pt idx="1">
                  <c:v>creativity</c:v>
                </c:pt>
                <c:pt idx="2">
                  <c:v>flexibility</c:v>
                </c:pt>
                <c:pt idx="3">
                  <c:v>openness</c:v>
                </c:pt>
                <c:pt idx="4">
                  <c:v>persistence</c:v>
                </c:pt>
                <c:pt idx="5">
                  <c:v>responsibility</c:v>
                </c:pt>
                <c:pt idx="6">
                  <c:v>engagement in learning</c:v>
                </c:pt>
                <c:pt idx="7">
                  <c:v>reflection on thinking</c:v>
                </c:pt>
              </c:strCache>
            </c:strRef>
          </c:cat>
          <c:val>
            <c:numRef>
              <c:f>'8-12 Comparision (Weakness)'!$C$2:$C$9</c:f>
              <c:numCache>
                <c:formatCode>General</c:formatCode>
                <c:ptCount val="8"/>
                <c:pt idx="0">
                  <c:v>0</c:v>
                </c:pt>
                <c:pt idx="1">
                  <c:v>8</c:v>
                </c:pt>
                <c:pt idx="2">
                  <c:v>7</c:v>
                </c:pt>
                <c:pt idx="3">
                  <c:v>5</c:v>
                </c:pt>
                <c:pt idx="4">
                  <c:v>4</c:v>
                </c:pt>
                <c:pt idx="5">
                  <c:v>2</c:v>
                </c:pt>
                <c:pt idx="6">
                  <c:v>7</c:v>
                </c:pt>
                <c:pt idx="7">
                  <c:v>3</c:v>
                </c:pt>
              </c:numCache>
            </c:numRef>
          </c:val>
        </c:ser>
        <c:dLbls>
          <c:showLegendKey val="0"/>
          <c:showVal val="0"/>
          <c:showCatName val="0"/>
          <c:showSerName val="0"/>
          <c:showPercent val="0"/>
          <c:showBubbleSize val="0"/>
        </c:dLbls>
        <c:gapWidth val="219"/>
        <c:overlap val="-27"/>
        <c:axId val="162561576"/>
        <c:axId val="161868608"/>
      </c:barChart>
      <c:catAx>
        <c:axId val="162561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1868608"/>
        <c:crosses val="autoZero"/>
        <c:auto val="1"/>
        <c:lblAlgn val="ctr"/>
        <c:lblOffset val="100"/>
        <c:noMultiLvlLbl val="0"/>
      </c:catAx>
      <c:valAx>
        <c:axId val="1618686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2000" dirty="0"/>
                  <a:t>Number of Responses</a:t>
                </a:r>
              </a:p>
            </c:rich>
          </c:tx>
          <c:layout>
            <c:manualLayout>
              <c:xMode val="edge"/>
              <c:yMode val="edge"/>
              <c:x val="1.2881490540599136E-2"/>
              <c:y val="0.27527830832242745"/>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25615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6EE459-6A8A-4626-AEEA-1CA4203AB524}" type="datetimeFigureOut">
              <a:rPr lang="en-US" smtClean="0"/>
              <a:t>3/25/2016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00A26-60F2-4CEC-A78C-961282FECCE3}" type="slidenum">
              <a:rPr lang="en-US" smtClean="0"/>
              <a:t>‹#›</a:t>
            </a:fld>
            <a:endParaRPr lang="en-US"/>
          </a:p>
        </p:txBody>
      </p:sp>
    </p:spTree>
    <p:extLst>
      <p:ext uri="{BB962C8B-B14F-4D97-AF65-F5344CB8AC3E}">
        <p14:creationId xmlns:p14="http://schemas.microsoft.com/office/powerpoint/2010/main" val="1077019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6EE459-6A8A-4626-AEEA-1CA4203AB524}" type="datetimeFigureOut">
              <a:rPr lang="en-US" smtClean="0"/>
              <a:t>3/25/2016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00A26-60F2-4CEC-A78C-961282FECCE3}" type="slidenum">
              <a:rPr lang="en-US" smtClean="0"/>
              <a:t>‹#›</a:t>
            </a:fld>
            <a:endParaRPr lang="en-US"/>
          </a:p>
        </p:txBody>
      </p:sp>
    </p:spTree>
    <p:extLst>
      <p:ext uri="{BB962C8B-B14F-4D97-AF65-F5344CB8AC3E}">
        <p14:creationId xmlns:p14="http://schemas.microsoft.com/office/powerpoint/2010/main" val="1947408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6EE459-6A8A-4626-AEEA-1CA4203AB524}" type="datetimeFigureOut">
              <a:rPr lang="en-US" smtClean="0"/>
              <a:t>3/25/2016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00A26-60F2-4CEC-A78C-961282FECCE3}" type="slidenum">
              <a:rPr lang="en-US" smtClean="0"/>
              <a:t>‹#›</a:t>
            </a:fld>
            <a:endParaRPr lang="en-US"/>
          </a:p>
        </p:txBody>
      </p:sp>
    </p:spTree>
    <p:extLst>
      <p:ext uri="{BB962C8B-B14F-4D97-AF65-F5344CB8AC3E}">
        <p14:creationId xmlns:p14="http://schemas.microsoft.com/office/powerpoint/2010/main" val="2386584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6EE459-6A8A-4626-AEEA-1CA4203AB524}" type="datetimeFigureOut">
              <a:rPr lang="en-US" smtClean="0"/>
              <a:t>3/25/2016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00A26-60F2-4CEC-A78C-961282FECCE3}" type="slidenum">
              <a:rPr lang="en-US" smtClean="0"/>
              <a:t>‹#›</a:t>
            </a:fld>
            <a:endParaRPr lang="en-US"/>
          </a:p>
        </p:txBody>
      </p:sp>
    </p:spTree>
    <p:extLst>
      <p:ext uri="{BB962C8B-B14F-4D97-AF65-F5344CB8AC3E}">
        <p14:creationId xmlns:p14="http://schemas.microsoft.com/office/powerpoint/2010/main" val="1076883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6EE459-6A8A-4626-AEEA-1CA4203AB524}" type="datetimeFigureOut">
              <a:rPr lang="en-US" smtClean="0"/>
              <a:t>3/25/2016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00A26-60F2-4CEC-A78C-961282FECCE3}" type="slidenum">
              <a:rPr lang="en-US" smtClean="0"/>
              <a:t>‹#›</a:t>
            </a:fld>
            <a:endParaRPr lang="en-US"/>
          </a:p>
        </p:txBody>
      </p:sp>
    </p:spTree>
    <p:extLst>
      <p:ext uri="{BB962C8B-B14F-4D97-AF65-F5344CB8AC3E}">
        <p14:creationId xmlns:p14="http://schemas.microsoft.com/office/powerpoint/2010/main" val="331527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6EE459-6A8A-4626-AEEA-1CA4203AB524}" type="datetimeFigureOut">
              <a:rPr lang="en-US" smtClean="0"/>
              <a:t>3/25/2016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00A26-60F2-4CEC-A78C-961282FECCE3}" type="slidenum">
              <a:rPr lang="en-US" smtClean="0"/>
              <a:t>‹#›</a:t>
            </a:fld>
            <a:endParaRPr lang="en-US"/>
          </a:p>
        </p:txBody>
      </p:sp>
    </p:spTree>
    <p:extLst>
      <p:ext uri="{BB962C8B-B14F-4D97-AF65-F5344CB8AC3E}">
        <p14:creationId xmlns:p14="http://schemas.microsoft.com/office/powerpoint/2010/main" val="96668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6EE459-6A8A-4626-AEEA-1CA4203AB524}" type="datetimeFigureOut">
              <a:rPr lang="en-US" smtClean="0"/>
              <a:t>3/25/2016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500A26-60F2-4CEC-A78C-961282FECCE3}" type="slidenum">
              <a:rPr lang="en-US" smtClean="0"/>
              <a:t>‹#›</a:t>
            </a:fld>
            <a:endParaRPr lang="en-US"/>
          </a:p>
        </p:txBody>
      </p:sp>
    </p:spTree>
    <p:extLst>
      <p:ext uri="{BB962C8B-B14F-4D97-AF65-F5344CB8AC3E}">
        <p14:creationId xmlns:p14="http://schemas.microsoft.com/office/powerpoint/2010/main" val="1973315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6EE459-6A8A-4626-AEEA-1CA4203AB524}" type="datetimeFigureOut">
              <a:rPr lang="en-US" smtClean="0"/>
              <a:t>3/25/2016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500A26-60F2-4CEC-A78C-961282FECCE3}" type="slidenum">
              <a:rPr lang="en-US" smtClean="0"/>
              <a:t>‹#›</a:t>
            </a:fld>
            <a:endParaRPr lang="en-US"/>
          </a:p>
        </p:txBody>
      </p:sp>
    </p:spTree>
    <p:extLst>
      <p:ext uri="{BB962C8B-B14F-4D97-AF65-F5344CB8AC3E}">
        <p14:creationId xmlns:p14="http://schemas.microsoft.com/office/powerpoint/2010/main" val="2953726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EE459-6A8A-4626-AEEA-1CA4203AB524}" type="datetimeFigureOut">
              <a:rPr lang="en-US" smtClean="0"/>
              <a:t>3/25/2016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500A26-60F2-4CEC-A78C-961282FECCE3}" type="slidenum">
              <a:rPr lang="en-US" smtClean="0"/>
              <a:t>‹#›</a:t>
            </a:fld>
            <a:endParaRPr lang="en-US"/>
          </a:p>
        </p:txBody>
      </p:sp>
    </p:spTree>
    <p:extLst>
      <p:ext uri="{BB962C8B-B14F-4D97-AF65-F5344CB8AC3E}">
        <p14:creationId xmlns:p14="http://schemas.microsoft.com/office/powerpoint/2010/main" val="1974655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6EE459-6A8A-4626-AEEA-1CA4203AB524}" type="datetimeFigureOut">
              <a:rPr lang="en-US" smtClean="0"/>
              <a:t>3/25/2016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00A26-60F2-4CEC-A78C-961282FECCE3}" type="slidenum">
              <a:rPr lang="en-US" smtClean="0"/>
              <a:t>‹#›</a:t>
            </a:fld>
            <a:endParaRPr lang="en-US"/>
          </a:p>
        </p:txBody>
      </p:sp>
    </p:spTree>
    <p:extLst>
      <p:ext uri="{BB962C8B-B14F-4D97-AF65-F5344CB8AC3E}">
        <p14:creationId xmlns:p14="http://schemas.microsoft.com/office/powerpoint/2010/main" val="3618675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6EE459-6A8A-4626-AEEA-1CA4203AB524}" type="datetimeFigureOut">
              <a:rPr lang="en-US" smtClean="0"/>
              <a:t>3/25/2016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00A26-60F2-4CEC-A78C-961282FECCE3}" type="slidenum">
              <a:rPr lang="en-US" smtClean="0"/>
              <a:t>‹#›</a:t>
            </a:fld>
            <a:endParaRPr lang="en-US"/>
          </a:p>
        </p:txBody>
      </p:sp>
    </p:spTree>
    <p:extLst>
      <p:ext uri="{BB962C8B-B14F-4D97-AF65-F5344CB8AC3E}">
        <p14:creationId xmlns:p14="http://schemas.microsoft.com/office/powerpoint/2010/main" val="4292081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6EE459-6A8A-4626-AEEA-1CA4203AB524}" type="datetimeFigureOut">
              <a:rPr lang="en-US" smtClean="0"/>
              <a:t>3/25/2016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500A26-60F2-4CEC-A78C-961282FECCE3}" type="slidenum">
              <a:rPr lang="en-US" smtClean="0"/>
              <a:t>‹#›</a:t>
            </a:fld>
            <a:endParaRPr lang="en-US"/>
          </a:p>
        </p:txBody>
      </p:sp>
    </p:spTree>
    <p:extLst>
      <p:ext uri="{BB962C8B-B14F-4D97-AF65-F5344CB8AC3E}">
        <p14:creationId xmlns:p14="http://schemas.microsoft.com/office/powerpoint/2010/main" val="217372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Assessing Habits of Mind from Eighth to Twelfth Grade</a:t>
            </a:r>
            <a:endParaRPr lang="en-US" dirty="0"/>
          </a:p>
        </p:txBody>
      </p:sp>
      <p:sp>
        <p:nvSpPr>
          <p:cNvPr id="3" name="Subtitle 2"/>
          <p:cNvSpPr>
            <a:spLocks noGrp="1"/>
          </p:cNvSpPr>
          <p:nvPr>
            <p:ph type="subTitle" idx="1"/>
          </p:nvPr>
        </p:nvSpPr>
        <p:spPr/>
        <p:txBody>
          <a:bodyPr>
            <a:normAutofit lnSpcReduction="10000"/>
          </a:bodyPr>
          <a:lstStyle/>
          <a:p>
            <a:r>
              <a:rPr lang="en-US" dirty="0" smtClean="0"/>
              <a:t>Miles McCrimmon and Rob Meister</a:t>
            </a:r>
          </a:p>
          <a:p>
            <a:r>
              <a:rPr lang="en-US" dirty="0" smtClean="0"/>
              <a:t>Tenth Annual Faculty Research Symposium</a:t>
            </a:r>
          </a:p>
          <a:p>
            <a:r>
              <a:rPr lang="en-US" dirty="0" smtClean="0"/>
              <a:t>Reynolds Community College</a:t>
            </a:r>
          </a:p>
          <a:p>
            <a:r>
              <a:rPr lang="en-US" dirty="0" smtClean="0"/>
              <a:t>April 1, 2016</a:t>
            </a:r>
            <a:endParaRPr lang="en-US" dirty="0"/>
          </a:p>
        </p:txBody>
      </p:sp>
    </p:spTree>
    <p:extLst>
      <p:ext uri="{BB962C8B-B14F-4D97-AF65-F5344CB8AC3E}">
        <p14:creationId xmlns:p14="http://schemas.microsoft.com/office/powerpoint/2010/main" val="831404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Findings: Strength Comparison</a:t>
            </a:r>
            <a:endParaRPr lang="en-US" dirty="0"/>
          </a:p>
        </p:txBody>
      </p:sp>
      <p:sp>
        <p:nvSpPr>
          <p:cNvPr id="3" name="Content Placeholder 2"/>
          <p:cNvSpPr>
            <a:spLocks noGrp="1"/>
          </p:cNvSpPr>
          <p:nvPr>
            <p:ph idx="1"/>
          </p:nvPr>
        </p:nvSpPr>
        <p:spPr/>
        <p:txBody>
          <a:bodyPr/>
          <a:lstStyle/>
          <a:p>
            <a:r>
              <a:rPr lang="en-US" dirty="0" smtClean="0"/>
              <a:t>From 8</a:t>
            </a:r>
            <a:r>
              <a:rPr lang="en-US" baseline="30000" dirty="0" smtClean="0"/>
              <a:t>th</a:t>
            </a:r>
            <a:r>
              <a:rPr lang="en-US" dirty="0" smtClean="0"/>
              <a:t> </a:t>
            </a:r>
            <a:r>
              <a:rPr lang="en-US" dirty="0"/>
              <a:t>Grade and 12</a:t>
            </a:r>
            <a:r>
              <a:rPr lang="en-US" baseline="30000" dirty="0"/>
              <a:t>th</a:t>
            </a:r>
            <a:r>
              <a:rPr lang="en-US" dirty="0"/>
              <a:t> </a:t>
            </a:r>
            <a:r>
              <a:rPr lang="en-US" dirty="0" smtClean="0"/>
              <a:t>Grade, the top </a:t>
            </a:r>
            <a:r>
              <a:rPr lang="en-US" dirty="0"/>
              <a:t>three perceived strengths are </a:t>
            </a:r>
            <a:r>
              <a:rPr lang="en-US" dirty="0" smtClean="0"/>
              <a:t>still curiosity</a:t>
            </a:r>
            <a:r>
              <a:rPr lang="en-US" dirty="0"/>
              <a:t>, responsibility, and </a:t>
            </a:r>
            <a:r>
              <a:rPr lang="en-US" dirty="0" smtClean="0"/>
              <a:t>persistence.</a:t>
            </a:r>
            <a:endParaRPr lang="en-US" dirty="0" smtClean="0"/>
          </a:p>
          <a:p>
            <a:r>
              <a:rPr lang="en-US" dirty="0"/>
              <a:t>F</a:t>
            </a:r>
            <a:r>
              <a:rPr lang="en-US" dirty="0" smtClean="0"/>
              <a:t>rom </a:t>
            </a:r>
            <a:r>
              <a:rPr lang="en-US" dirty="0"/>
              <a:t>8</a:t>
            </a:r>
            <a:r>
              <a:rPr lang="en-US" baseline="30000" dirty="0"/>
              <a:t>th</a:t>
            </a:r>
            <a:r>
              <a:rPr lang="en-US" dirty="0"/>
              <a:t> Grade to 12</a:t>
            </a:r>
            <a:r>
              <a:rPr lang="en-US" baseline="30000" dirty="0"/>
              <a:t>th</a:t>
            </a:r>
            <a:r>
              <a:rPr lang="en-US" dirty="0"/>
              <a:t> Grade, curiosity </a:t>
            </a:r>
            <a:r>
              <a:rPr lang="en-US" dirty="0" smtClean="0"/>
              <a:t>and creativity decline most </a:t>
            </a:r>
            <a:r>
              <a:rPr lang="en-US" dirty="0"/>
              <a:t>significantly </a:t>
            </a:r>
            <a:r>
              <a:rPr lang="en-US" dirty="0" smtClean="0"/>
              <a:t>as </a:t>
            </a:r>
            <a:r>
              <a:rPr lang="en-US" dirty="0" smtClean="0"/>
              <a:t>strengths.</a:t>
            </a:r>
            <a:endParaRPr lang="en-US" dirty="0" smtClean="0"/>
          </a:p>
          <a:p>
            <a:r>
              <a:rPr lang="en-US" dirty="0" smtClean="0"/>
              <a:t>Neither engagement nor reflection is </a:t>
            </a:r>
            <a:r>
              <a:rPr lang="en-US" dirty="0"/>
              <a:t>perceived to be </a:t>
            </a:r>
            <a:r>
              <a:rPr lang="en-US" dirty="0" smtClean="0"/>
              <a:t>a major strength </a:t>
            </a:r>
            <a:r>
              <a:rPr lang="en-US" dirty="0"/>
              <a:t>in 8</a:t>
            </a:r>
            <a:r>
              <a:rPr lang="en-US" baseline="30000" dirty="0"/>
              <a:t>th</a:t>
            </a:r>
            <a:r>
              <a:rPr lang="en-US" dirty="0"/>
              <a:t> or 12</a:t>
            </a:r>
            <a:r>
              <a:rPr lang="en-US" baseline="30000" dirty="0"/>
              <a:t>th</a:t>
            </a:r>
            <a:r>
              <a:rPr lang="en-US" dirty="0"/>
              <a:t> </a:t>
            </a:r>
            <a:r>
              <a:rPr lang="en-US" dirty="0" smtClean="0"/>
              <a:t>grade. </a:t>
            </a:r>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296332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8</a:t>
            </a:r>
            <a:r>
              <a:rPr lang="en-US" baseline="30000" dirty="0" smtClean="0"/>
              <a:t>th</a:t>
            </a:r>
            <a:r>
              <a:rPr lang="en-US" dirty="0" smtClean="0"/>
              <a:t> Grade: Habit to Develop</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59015122"/>
              </p:ext>
            </p:extLst>
          </p:nvPr>
        </p:nvGraphicFramePr>
        <p:xfrm>
          <a:off x="838200" y="1825625"/>
          <a:ext cx="10515600" cy="3926205"/>
        </p:xfrm>
        <a:graphic>
          <a:graphicData uri="http://schemas.openxmlformats.org/drawingml/2006/table">
            <a:tbl>
              <a:tblPr firstRow="1" bandRow="1">
                <a:tableStyleId>{5C22544A-7EE6-4342-B048-85BDC9FD1C3A}</a:tableStyleId>
              </a:tblPr>
              <a:tblGrid>
                <a:gridCol w="1871949"/>
                <a:gridCol w="5905041"/>
                <a:gridCol w="2738610"/>
              </a:tblGrid>
              <a:tr h="370840">
                <a:tc>
                  <a:txBody>
                    <a:bodyPr/>
                    <a:lstStyle/>
                    <a:p>
                      <a:pPr algn="ctr" fontAlgn="b"/>
                      <a:r>
                        <a:rPr lang="en-US" sz="2800" b="1" i="0" u="none" strike="noStrike" dirty="0" smtClean="0">
                          <a:solidFill>
                            <a:srgbClr val="000000"/>
                          </a:solidFill>
                          <a:effectLst/>
                          <a:latin typeface="Calibri" panose="020F0502020204030204" pitchFamily="34" charset="0"/>
                        </a:rPr>
                        <a:t>Ranking</a:t>
                      </a:r>
                      <a:endParaRPr lang="en-US" sz="28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Calibri" panose="020F0502020204030204" pitchFamily="34" charset="0"/>
                        </a:rPr>
                        <a:t>Habit of Mind</a:t>
                      </a:r>
                    </a:p>
                  </a:txBody>
                  <a:tcPr marL="9525" marR="9525" marT="9525" marB="0" anchor="b"/>
                </a:tc>
                <a:tc>
                  <a:txBody>
                    <a:bodyPr/>
                    <a:lstStyle/>
                    <a:p>
                      <a:pPr algn="ctr" fontAlgn="b"/>
                      <a:r>
                        <a:rPr lang="en-US" sz="2800" b="1" i="0" u="none" strike="noStrike" baseline="0" dirty="0" smtClean="0">
                          <a:solidFill>
                            <a:srgbClr val="000000"/>
                          </a:solidFill>
                          <a:effectLst/>
                          <a:latin typeface="Calibri" panose="020F0502020204030204" pitchFamily="34" charset="0"/>
                        </a:rPr>
                        <a:t>Responses</a:t>
                      </a:r>
                      <a:endParaRPr lang="en-US" sz="2800" b="1"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creativity</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21%</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reflection on thinking</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21%</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2</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openness</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18%</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smtClean="0">
                          <a:solidFill>
                            <a:srgbClr val="000000"/>
                          </a:solidFill>
                          <a:effectLst/>
                          <a:latin typeface="Calibri" panose="020F0502020204030204" pitchFamily="34" charset="0"/>
                        </a:rPr>
                        <a:t>3</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flexibility</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15%</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smtClean="0">
                          <a:solidFill>
                            <a:srgbClr val="000000"/>
                          </a:solidFill>
                          <a:effectLst/>
                          <a:latin typeface="Calibri" panose="020F0502020204030204" pitchFamily="34" charset="0"/>
                        </a:rPr>
                        <a:t>4</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persistence</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12%</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smtClean="0">
                          <a:solidFill>
                            <a:srgbClr val="000000"/>
                          </a:solidFill>
                          <a:effectLst/>
                          <a:latin typeface="Calibri" panose="020F0502020204030204" pitchFamily="34" charset="0"/>
                        </a:rPr>
                        <a:t>5</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responsibility</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6%</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smtClean="0">
                          <a:solidFill>
                            <a:srgbClr val="000000"/>
                          </a:solidFill>
                          <a:effectLst/>
                          <a:latin typeface="Calibri" panose="020F0502020204030204" pitchFamily="34" charset="0"/>
                        </a:rPr>
                        <a:t>5</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engagement in own learning</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6%</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smtClean="0">
                          <a:solidFill>
                            <a:srgbClr val="000000"/>
                          </a:solidFill>
                          <a:effectLst/>
                          <a:latin typeface="Calibri" panose="020F0502020204030204" pitchFamily="34" charset="0"/>
                        </a:rPr>
                        <a:t>6</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curiosity</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3%</a:t>
                      </a:r>
                      <a:endParaRPr lang="en-US" sz="28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3705679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12</a:t>
            </a:r>
            <a:r>
              <a:rPr lang="en-US" baseline="30000" dirty="0" smtClean="0"/>
              <a:t>th</a:t>
            </a:r>
            <a:r>
              <a:rPr lang="en-US" dirty="0" smtClean="0"/>
              <a:t> Grade: Habit to Develop</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90152112"/>
              </p:ext>
            </p:extLst>
          </p:nvPr>
        </p:nvGraphicFramePr>
        <p:xfrm>
          <a:off x="838200" y="1825625"/>
          <a:ext cx="10515600" cy="3926205"/>
        </p:xfrm>
        <a:graphic>
          <a:graphicData uri="http://schemas.openxmlformats.org/drawingml/2006/table">
            <a:tbl>
              <a:tblPr firstRow="1" bandRow="1">
                <a:tableStyleId>{5C22544A-7EE6-4342-B048-85BDC9FD1C3A}</a:tableStyleId>
              </a:tblPr>
              <a:tblGrid>
                <a:gridCol w="1971101"/>
                <a:gridCol w="5915599"/>
                <a:gridCol w="2628900"/>
              </a:tblGrid>
              <a:tr h="370840">
                <a:tc>
                  <a:txBody>
                    <a:bodyPr/>
                    <a:lstStyle/>
                    <a:p>
                      <a:pPr algn="ctr" fontAlgn="b"/>
                      <a:r>
                        <a:rPr lang="en-US" sz="2800" b="1" i="0" u="none" strike="noStrike" dirty="0" smtClean="0">
                          <a:solidFill>
                            <a:srgbClr val="000000"/>
                          </a:solidFill>
                          <a:effectLst/>
                          <a:latin typeface="Calibri" panose="020F0502020204030204" pitchFamily="34" charset="0"/>
                        </a:rPr>
                        <a:t>Ranking</a:t>
                      </a:r>
                      <a:endParaRPr lang="en-US" sz="28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Calibri" panose="020F0502020204030204" pitchFamily="34" charset="0"/>
                        </a:rPr>
                        <a:t>Habit of Mind</a:t>
                      </a:r>
                    </a:p>
                  </a:txBody>
                  <a:tcPr marL="9525" marR="9525" marT="9525" marB="0" anchor="b"/>
                </a:tc>
                <a:tc>
                  <a:txBody>
                    <a:bodyPr/>
                    <a:lstStyle/>
                    <a:p>
                      <a:pPr algn="ctr" fontAlgn="b"/>
                      <a:r>
                        <a:rPr lang="en-US" sz="2800" b="1" i="0" u="none" strike="noStrike" baseline="0" dirty="0" smtClean="0">
                          <a:solidFill>
                            <a:srgbClr val="000000"/>
                          </a:solidFill>
                          <a:effectLst/>
                          <a:latin typeface="Calibri" panose="020F0502020204030204" pitchFamily="34" charset="0"/>
                        </a:rPr>
                        <a:t>Responses</a:t>
                      </a:r>
                      <a:endParaRPr lang="en-US" sz="2800" b="1"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creativity</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22%</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2</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flexibility</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19%</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2</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engagement in own learning</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19%</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3</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openness</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14%</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4</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persistence</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11%</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5</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reflection on thinking</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8%</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6</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responsibility</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6%</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7</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curiosity</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0%</a:t>
                      </a:r>
                      <a:endParaRPr lang="en-US" sz="28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1689898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78"/>
            <a:ext cx="10515600" cy="830629"/>
          </a:xfrm>
        </p:spPr>
        <p:txBody>
          <a:bodyPr>
            <a:normAutofit fontScale="90000"/>
          </a:bodyPr>
          <a:lstStyle/>
          <a:p>
            <a:pPr algn="ctr"/>
            <a:r>
              <a:rPr lang="en-US" sz="4000" dirty="0" smtClean="0"/>
              <a:t>8</a:t>
            </a:r>
            <a:r>
              <a:rPr lang="en-US" sz="4000" baseline="30000" dirty="0" smtClean="0"/>
              <a:t>th</a:t>
            </a:r>
            <a:r>
              <a:rPr lang="en-US" sz="4000" dirty="0" smtClean="0"/>
              <a:t> </a:t>
            </a:r>
            <a:r>
              <a:rPr lang="en-US" sz="3600" dirty="0" smtClean="0"/>
              <a:t>vs.</a:t>
            </a:r>
            <a:r>
              <a:rPr lang="en-US" sz="4000" dirty="0" smtClean="0"/>
              <a:t> 12</a:t>
            </a:r>
            <a:r>
              <a:rPr lang="en-US" sz="4000" baseline="30000" dirty="0" smtClean="0"/>
              <a:t>th</a:t>
            </a:r>
            <a:r>
              <a:rPr lang="en-US" sz="4000" dirty="0" smtClean="0"/>
              <a:t> </a:t>
            </a:r>
            <a:r>
              <a:rPr lang="en-US" sz="3600" dirty="0" smtClean="0"/>
              <a:t>Grade </a:t>
            </a:r>
            <a:r>
              <a:rPr lang="en-US" sz="4000" dirty="0" smtClean="0"/>
              <a:t>Habit of Mind to Develop Comparison</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5652343"/>
              </p:ext>
            </p:extLst>
          </p:nvPr>
        </p:nvGraphicFramePr>
        <p:xfrm>
          <a:off x="196947" y="858130"/>
          <a:ext cx="11830929" cy="58943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469991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Findings: Development Comparison</a:t>
            </a:r>
            <a:endParaRPr lang="en-US" dirty="0"/>
          </a:p>
        </p:txBody>
      </p:sp>
      <p:sp>
        <p:nvSpPr>
          <p:cNvPr id="3" name="Content Placeholder 2"/>
          <p:cNvSpPr>
            <a:spLocks noGrp="1"/>
          </p:cNvSpPr>
          <p:nvPr>
            <p:ph idx="1"/>
          </p:nvPr>
        </p:nvSpPr>
        <p:spPr/>
        <p:txBody>
          <a:bodyPr/>
          <a:lstStyle/>
          <a:p>
            <a:r>
              <a:rPr lang="en-US" dirty="0"/>
              <a:t>From 8</a:t>
            </a:r>
            <a:r>
              <a:rPr lang="en-US" baseline="30000" dirty="0"/>
              <a:t>th</a:t>
            </a:r>
            <a:r>
              <a:rPr lang="en-US" dirty="0"/>
              <a:t> to 12</a:t>
            </a:r>
            <a:r>
              <a:rPr lang="en-US" baseline="30000" dirty="0"/>
              <a:t>th</a:t>
            </a:r>
            <a:r>
              <a:rPr lang="en-US" dirty="0"/>
              <a:t> </a:t>
            </a:r>
            <a:r>
              <a:rPr lang="en-US" dirty="0" smtClean="0"/>
              <a:t>grade, creativity, flexibility, and engagement increase as habits </a:t>
            </a:r>
            <a:r>
              <a:rPr lang="en-US" dirty="0" smtClean="0"/>
              <a:t>that most need to </a:t>
            </a:r>
            <a:r>
              <a:rPr lang="en-US" dirty="0" smtClean="0"/>
              <a:t>be </a:t>
            </a:r>
            <a:r>
              <a:rPr lang="en-US" dirty="0" smtClean="0"/>
              <a:t>developed. </a:t>
            </a:r>
          </a:p>
          <a:p>
            <a:r>
              <a:rPr lang="en-US" dirty="0"/>
              <a:t>From 8</a:t>
            </a:r>
            <a:r>
              <a:rPr lang="en-US" baseline="30000" dirty="0"/>
              <a:t>th</a:t>
            </a:r>
            <a:r>
              <a:rPr lang="en-US" dirty="0"/>
              <a:t> to 12</a:t>
            </a:r>
            <a:r>
              <a:rPr lang="en-US" baseline="30000" dirty="0"/>
              <a:t>th</a:t>
            </a:r>
            <a:r>
              <a:rPr lang="en-US" dirty="0"/>
              <a:t> grade, engagement rises most significantly as </a:t>
            </a:r>
            <a:r>
              <a:rPr lang="en-US" dirty="0" smtClean="0"/>
              <a:t>the </a:t>
            </a:r>
            <a:r>
              <a:rPr lang="en-US" dirty="0"/>
              <a:t>habit </a:t>
            </a:r>
            <a:r>
              <a:rPr lang="en-US" dirty="0" smtClean="0"/>
              <a:t>that most needs to </a:t>
            </a:r>
            <a:r>
              <a:rPr lang="en-US" dirty="0"/>
              <a:t>be developed. </a:t>
            </a:r>
            <a:endParaRPr lang="en-US" dirty="0" smtClean="0"/>
          </a:p>
          <a:p>
            <a:r>
              <a:rPr lang="en-US" dirty="0" smtClean="0"/>
              <a:t>From 8</a:t>
            </a:r>
            <a:r>
              <a:rPr lang="en-US" baseline="30000" dirty="0" smtClean="0"/>
              <a:t>th</a:t>
            </a:r>
            <a:r>
              <a:rPr lang="en-US" dirty="0" smtClean="0"/>
              <a:t> to 12</a:t>
            </a:r>
            <a:r>
              <a:rPr lang="en-US" baseline="30000" dirty="0" smtClean="0"/>
              <a:t>th</a:t>
            </a:r>
            <a:r>
              <a:rPr lang="en-US" dirty="0" smtClean="0"/>
              <a:t> grade, reflection declines most significantly as </a:t>
            </a:r>
            <a:r>
              <a:rPr lang="en-US" dirty="0" smtClean="0"/>
              <a:t>the</a:t>
            </a:r>
            <a:r>
              <a:rPr lang="en-US" dirty="0" smtClean="0"/>
              <a:t> </a:t>
            </a:r>
            <a:r>
              <a:rPr lang="en-US" dirty="0" smtClean="0"/>
              <a:t>habit that </a:t>
            </a:r>
            <a:r>
              <a:rPr lang="en-US" dirty="0" smtClean="0"/>
              <a:t>most needs </a:t>
            </a:r>
            <a:r>
              <a:rPr lang="en-US" dirty="0"/>
              <a:t>to be </a:t>
            </a:r>
            <a:r>
              <a:rPr lang="en-US" dirty="0" smtClean="0"/>
              <a:t>developed.</a:t>
            </a:r>
            <a:endParaRPr lang="en-US" dirty="0" smtClean="0"/>
          </a:p>
          <a:p>
            <a:r>
              <a:rPr lang="en-US" dirty="0" smtClean="0"/>
              <a:t>By </a:t>
            </a:r>
            <a:r>
              <a:rPr lang="en-US" dirty="0"/>
              <a:t>12</a:t>
            </a:r>
            <a:r>
              <a:rPr lang="en-US" baseline="30000" dirty="0"/>
              <a:t>th</a:t>
            </a:r>
            <a:r>
              <a:rPr lang="en-US" dirty="0"/>
              <a:t> </a:t>
            </a:r>
            <a:r>
              <a:rPr lang="en-US" dirty="0" smtClean="0"/>
              <a:t>grade, </a:t>
            </a:r>
            <a:r>
              <a:rPr lang="en-US" dirty="0"/>
              <a:t>no student perceives curiosity as </a:t>
            </a:r>
            <a:r>
              <a:rPr lang="en-US" dirty="0" smtClean="0"/>
              <a:t>the </a:t>
            </a:r>
            <a:r>
              <a:rPr lang="en-US" dirty="0"/>
              <a:t>habit that </a:t>
            </a:r>
            <a:r>
              <a:rPr lang="en-US" dirty="0" smtClean="0"/>
              <a:t>most needs </a:t>
            </a:r>
            <a:r>
              <a:rPr lang="en-US" dirty="0"/>
              <a:t>to be </a:t>
            </a:r>
            <a:r>
              <a:rPr lang="en-US" dirty="0" smtClean="0"/>
              <a:t>developed.</a:t>
            </a:r>
            <a:endParaRPr lang="en-US" dirty="0" smtClean="0"/>
          </a:p>
          <a:p>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3434607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Key Questions</a:t>
            </a:r>
            <a:endParaRPr lang="en-US" dirty="0"/>
          </a:p>
        </p:txBody>
      </p:sp>
      <p:sp>
        <p:nvSpPr>
          <p:cNvPr id="3" name="Content Placeholder 2"/>
          <p:cNvSpPr>
            <a:spLocks noGrp="1"/>
          </p:cNvSpPr>
          <p:nvPr>
            <p:ph idx="1"/>
          </p:nvPr>
        </p:nvSpPr>
        <p:spPr>
          <a:xfrm>
            <a:off x="838200" y="1352282"/>
            <a:ext cx="10515600" cy="5505718"/>
          </a:xfrm>
        </p:spPr>
        <p:txBody>
          <a:bodyPr>
            <a:normAutofit/>
          </a:bodyPr>
          <a:lstStyle/>
          <a:p>
            <a:endParaRPr lang="en-US" dirty="0" smtClean="0"/>
          </a:p>
          <a:p>
            <a:r>
              <a:rPr lang="en-US" dirty="0" smtClean="0"/>
              <a:t>From 8</a:t>
            </a:r>
            <a:r>
              <a:rPr lang="en-US" baseline="30000" dirty="0" smtClean="0"/>
              <a:t>th</a:t>
            </a:r>
            <a:r>
              <a:rPr lang="en-US" dirty="0" smtClean="0"/>
              <a:t> to 12</a:t>
            </a:r>
            <a:r>
              <a:rPr lang="en-US" baseline="30000" dirty="0" smtClean="0"/>
              <a:t>th</a:t>
            </a:r>
            <a:r>
              <a:rPr lang="en-US" dirty="0" smtClean="0"/>
              <a:t> Grade, flexibility is the only habit that increases both as a strength and as a habit that needs to be </a:t>
            </a:r>
            <a:r>
              <a:rPr lang="en-US" dirty="0" smtClean="0"/>
              <a:t>developed. Why?</a:t>
            </a:r>
            <a:endParaRPr lang="en-US" dirty="0" smtClean="0"/>
          </a:p>
          <a:p>
            <a:r>
              <a:rPr lang="en-US" dirty="0" smtClean="0"/>
              <a:t>10 out of 32 respondents identified the same habit to develop in 8</a:t>
            </a:r>
            <a:r>
              <a:rPr lang="en-US" baseline="30000" dirty="0" smtClean="0"/>
              <a:t>th</a:t>
            </a:r>
            <a:r>
              <a:rPr lang="en-US" dirty="0" smtClean="0"/>
              <a:t> grade as well as 12</a:t>
            </a:r>
            <a:r>
              <a:rPr lang="en-US" baseline="30000" dirty="0" smtClean="0"/>
              <a:t>th</a:t>
            </a:r>
            <a:r>
              <a:rPr lang="en-US" dirty="0" smtClean="0"/>
              <a:t> grade (4 identified creativity, 3 openness</a:t>
            </a:r>
            <a:r>
              <a:rPr lang="en-US" dirty="0" smtClean="0"/>
              <a:t>). Why?</a:t>
            </a:r>
            <a:endParaRPr lang="en-US" dirty="0" smtClean="0"/>
          </a:p>
          <a:p>
            <a:r>
              <a:rPr lang="en-US" dirty="0" smtClean="0"/>
              <a:t>Why did reflection plummet and engagement spike as habits </a:t>
            </a:r>
            <a:r>
              <a:rPr lang="en-US" dirty="0" smtClean="0"/>
              <a:t>that most need to </a:t>
            </a:r>
            <a:r>
              <a:rPr lang="en-US" dirty="0" smtClean="0"/>
              <a:t>be developed?</a:t>
            </a:r>
          </a:p>
        </p:txBody>
      </p:sp>
    </p:spTree>
    <p:extLst>
      <p:ext uri="{BB962C8B-B14F-4D97-AF65-F5344CB8AC3E}">
        <p14:creationId xmlns:p14="http://schemas.microsoft.com/office/powerpoint/2010/main" val="41309046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Excerpt: Defining Engagement</a:t>
            </a:r>
            <a:endParaRPr lang="en-US" dirty="0"/>
          </a:p>
        </p:txBody>
      </p:sp>
      <p:pic>
        <p:nvPicPr>
          <p:cNvPr id="4" name="Content Placeholder 3"/>
          <p:cNvPicPr>
            <a:picLocks noGrp="1" noChangeAspect="1"/>
          </p:cNvPicPr>
          <p:nvPr>
            <p:ph idx="1"/>
          </p:nvPr>
        </p:nvPicPr>
        <p:blipFill>
          <a:blip r:embed="rId2"/>
          <a:stretch>
            <a:fillRect/>
          </a:stretch>
        </p:blipFill>
        <p:spPr>
          <a:xfrm>
            <a:off x="838200" y="1690688"/>
            <a:ext cx="10194500" cy="4686572"/>
          </a:xfrm>
          <a:prstGeom prst="rect">
            <a:avLst/>
          </a:prstGeom>
        </p:spPr>
      </p:pic>
    </p:spTree>
    <p:extLst>
      <p:ext uri="{BB962C8B-B14F-4D97-AF65-F5344CB8AC3E}">
        <p14:creationId xmlns:p14="http://schemas.microsoft.com/office/powerpoint/2010/main" val="21347193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389" y="182246"/>
            <a:ext cx="11000934" cy="1000406"/>
          </a:xfrm>
        </p:spPr>
        <p:txBody>
          <a:bodyPr>
            <a:normAutofit fontScale="90000"/>
          </a:bodyPr>
          <a:lstStyle/>
          <a:p>
            <a:pPr algn="ctr"/>
            <a:r>
              <a:rPr lang="en-US" sz="4000" b="1" u="sng" dirty="0" smtClean="0"/>
              <a:t>Self Reflection</a:t>
            </a:r>
            <a:r>
              <a:rPr lang="en-US" sz="4000" b="1" dirty="0" smtClean="0"/>
              <a:t>: </a:t>
            </a:r>
            <a:r>
              <a:rPr lang="en-US" sz="4000" dirty="0" smtClean="0"/>
              <a:t>12</a:t>
            </a:r>
            <a:r>
              <a:rPr lang="en-US" sz="4000" baseline="30000" dirty="0" smtClean="0"/>
              <a:t>th</a:t>
            </a:r>
            <a:r>
              <a:rPr lang="en-US" sz="4000" dirty="0" smtClean="0"/>
              <a:t> grade annotation of 8</a:t>
            </a:r>
            <a:r>
              <a:rPr lang="en-US" sz="4000" baseline="30000" dirty="0" smtClean="0"/>
              <a:t>th</a:t>
            </a:r>
            <a:r>
              <a:rPr lang="en-US" sz="4000" dirty="0" smtClean="0"/>
              <a:t> grade paper</a:t>
            </a:r>
            <a:endParaRPr lang="en-US" sz="4000" dirty="0"/>
          </a:p>
        </p:txBody>
      </p:sp>
      <p:pic>
        <p:nvPicPr>
          <p:cNvPr id="4" name="Content Placeholder 3"/>
          <p:cNvPicPr>
            <a:picLocks noGrp="1" noChangeAspect="1"/>
          </p:cNvPicPr>
          <p:nvPr>
            <p:ph idx="1"/>
          </p:nvPr>
        </p:nvPicPr>
        <p:blipFill>
          <a:blip r:embed="rId2"/>
          <a:stretch>
            <a:fillRect/>
          </a:stretch>
        </p:blipFill>
        <p:spPr>
          <a:xfrm>
            <a:off x="1237476" y="942536"/>
            <a:ext cx="9562875" cy="5749767"/>
          </a:xfrm>
          <a:prstGeom prst="rect">
            <a:avLst/>
          </a:prstGeom>
        </p:spPr>
      </p:pic>
      <p:sp>
        <p:nvSpPr>
          <p:cNvPr id="3" name="Rectangle 2"/>
          <p:cNvSpPr/>
          <p:nvPr/>
        </p:nvSpPr>
        <p:spPr>
          <a:xfrm>
            <a:off x="2208628" y="1182652"/>
            <a:ext cx="2208627" cy="6039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39407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1478"/>
          </a:xfrm>
        </p:spPr>
        <p:txBody>
          <a:bodyPr>
            <a:normAutofit fontScale="90000"/>
          </a:bodyPr>
          <a:lstStyle/>
          <a:p>
            <a:r>
              <a:rPr lang="en-US" dirty="0"/>
              <a:t>N</a:t>
            </a:r>
            <a:r>
              <a:rPr lang="en-US" dirty="0" smtClean="0"/>
              <a:t>ext </a:t>
            </a:r>
            <a:r>
              <a:rPr lang="en-US" dirty="0"/>
              <a:t>S</a:t>
            </a:r>
            <a:r>
              <a:rPr lang="en-US" dirty="0" smtClean="0"/>
              <a:t>teps for Class of 2017</a:t>
            </a:r>
            <a:endParaRPr lang="en-US" dirty="0"/>
          </a:p>
        </p:txBody>
      </p:sp>
      <p:sp>
        <p:nvSpPr>
          <p:cNvPr id="3" name="Content Placeholder 2"/>
          <p:cNvSpPr>
            <a:spLocks noGrp="1"/>
          </p:cNvSpPr>
          <p:nvPr>
            <p:ph idx="1"/>
          </p:nvPr>
        </p:nvSpPr>
        <p:spPr>
          <a:xfrm>
            <a:off x="508195" y="1278774"/>
            <a:ext cx="11175609" cy="4924938"/>
          </a:xfrm>
        </p:spPr>
        <p:txBody>
          <a:bodyPr>
            <a:normAutofit fontScale="92500" lnSpcReduction="10000"/>
          </a:bodyPr>
          <a:lstStyle/>
          <a:p>
            <a:r>
              <a:rPr lang="en-US" dirty="0"/>
              <a:t>Add a mandatory step asking students to “annotate” their eighth-grade </a:t>
            </a:r>
            <a:r>
              <a:rPr lang="en-US" dirty="0" smtClean="0"/>
              <a:t>essays.</a:t>
            </a:r>
            <a:endParaRPr lang="en-US" dirty="0"/>
          </a:p>
          <a:p>
            <a:r>
              <a:rPr lang="en-US" dirty="0" smtClean="0"/>
              <a:t>Rewrite the 8</a:t>
            </a:r>
            <a:r>
              <a:rPr lang="en-US" baseline="30000" dirty="0" smtClean="0"/>
              <a:t>th</a:t>
            </a:r>
            <a:r>
              <a:rPr lang="en-US" dirty="0" smtClean="0"/>
              <a:t> grade prompt in a clear way so that it is geared to the pre-high schooler </a:t>
            </a:r>
            <a:r>
              <a:rPr lang="en-US" dirty="0" smtClean="0"/>
              <a:t>mindset.</a:t>
            </a:r>
            <a:endParaRPr lang="en-US" dirty="0" smtClean="0"/>
          </a:p>
          <a:p>
            <a:r>
              <a:rPr lang="en-US" dirty="0" smtClean="0"/>
              <a:t>To ensure that all respondents support accurate data collection, require that students pick their top 3 perceived strengths and rank them in order.</a:t>
            </a:r>
          </a:p>
          <a:p>
            <a:pPr lvl="0"/>
            <a:r>
              <a:rPr lang="en-US" dirty="0"/>
              <a:t>Continue to trace trends and inclinations surrounding habits of mind between 8</a:t>
            </a:r>
            <a:r>
              <a:rPr lang="en-US" baseline="30000" dirty="0"/>
              <a:t>th</a:t>
            </a:r>
            <a:r>
              <a:rPr lang="en-US" dirty="0"/>
              <a:t> and 12</a:t>
            </a:r>
            <a:r>
              <a:rPr lang="en-US" baseline="30000" dirty="0"/>
              <a:t>th</a:t>
            </a:r>
            <a:r>
              <a:rPr lang="en-US" dirty="0"/>
              <a:t> </a:t>
            </a:r>
            <a:r>
              <a:rPr lang="en-US" dirty="0" smtClean="0"/>
              <a:t>grade.</a:t>
            </a:r>
            <a:endParaRPr lang="en-US" dirty="0" smtClean="0"/>
          </a:p>
          <a:p>
            <a:pPr lvl="0"/>
            <a:r>
              <a:rPr lang="en-US" dirty="0" smtClean="0"/>
              <a:t>Rephrase Question 2 of Twelfth Grade Prompt (“Which </a:t>
            </a:r>
            <a:r>
              <a:rPr lang="en-US" dirty="0"/>
              <a:t>of these habits have you developed most? How? Where? When? With whom</a:t>
            </a:r>
            <a:r>
              <a:rPr lang="en-US" dirty="0" smtClean="0"/>
              <a:t>?) into more of an invitation to present a kind of Phase Two portfolio response with actual </a:t>
            </a:r>
            <a:r>
              <a:rPr lang="en-US" dirty="0" smtClean="0"/>
              <a:t>evidence.</a:t>
            </a:r>
            <a:endParaRPr lang="en-US" dirty="0" smtClean="0"/>
          </a:p>
          <a:p>
            <a:pPr lvl="0"/>
            <a:r>
              <a:rPr lang="en-US" dirty="0" smtClean="0"/>
              <a:t>Use assessment results to refine ACA curriculum and experience in order to embed moments of </a:t>
            </a:r>
            <a:r>
              <a:rPr lang="en-US" i="1" dirty="0" smtClean="0"/>
              <a:t>orchestrated serendipity</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2214948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Guiding Purpose of Study</a:t>
            </a:r>
            <a:endParaRPr lang="en-US" b="1" dirty="0"/>
          </a:p>
        </p:txBody>
      </p:sp>
      <p:sp>
        <p:nvSpPr>
          <p:cNvPr id="3" name="Content Placeholder 2"/>
          <p:cNvSpPr>
            <a:spLocks noGrp="1"/>
          </p:cNvSpPr>
          <p:nvPr>
            <p:ph idx="1"/>
          </p:nvPr>
        </p:nvSpPr>
        <p:spPr/>
        <p:txBody>
          <a:bodyPr>
            <a:normAutofit/>
          </a:bodyPr>
          <a:lstStyle/>
          <a:p>
            <a:r>
              <a:rPr lang="en-US" sz="3600" dirty="0" smtClean="0"/>
              <a:t>How do students’ attitudes about specific habits of mind change over the course of their four years in the ACA program?</a:t>
            </a:r>
          </a:p>
          <a:p>
            <a:r>
              <a:rPr lang="en-US" sz="3600" dirty="0" smtClean="0"/>
              <a:t>What causes these changes?</a:t>
            </a:r>
            <a:endParaRPr lang="en-US" sz="3600" dirty="0"/>
          </a:p>
        </p:txBody>
      </p:sp>
    </p:spTree>
    <p:extLst>
      <p:ext uri="{BB962C8B-B14F-4D97-AF65-F5344CB8AC3E}">
        <p14:creationId xmlns:p14="http://schemas.microsoft.com/office/powerpoint/2010/main" val="3697963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Predecessors</a:t>
            </a:r>
            <a:endParaRPr lang="en-US" b="1" dirty="0"/>
          </a:p>
        </p:txBody>
      </p:sp>
      <p:sp>
        <p:nvSpPr>
          <p:cNvPr id="3" name="Content Placeholder 2"/>
          <p:cNvSpPr>
            <a:spLocks noGrp="1"/>
          </p:cNvSpPr>
          <p:nvPr>
            <p:ph idx="1"/>
          </p:nvPr>
        </p:nvSpPr>
        <p:spPr/>
        <p:txBody>
          <a:bodyPr/>
          <a:lstStyle/>
          <a:p>
            <a:r>
              <a:rPr lang="en-US" dirty="0" smtClean="0"/>
              <a:t>Janet </a:t>
            </a:r>
            <a:r>
              <a:rPr lang="en-US" dirty="0" err="1" smtClean="0"/>
              <a:t>Emig</a:t>
            </a:r>
            <a:r>
              <a:rPr lang="en-US" dirty="0" smtClean="0"/>
              <a:t>, </a:t>
            </a:r>
            <a:r>
              <a:rPr lang="en-US" i="1" dirty="0" smtClean="0"/>
              <a:t>The Composing Processes of Twelfth Graders </a:t>
            </a:r>
            <a:r>
              <a:rPr lang="en-US" dirty="0" smtClean="0"/>
              <a:t>(1971)</a:t>
            </a:r>
          </a:p>
          <a:p>
            <a:pPr lvl="1"/>
            <a:r>
              <a:rPr lang="en-US" dirty="0" smtClean="0"/>
              <a:t>Key finding in this case study of eight Chicago-area twelfth graders: students engage in two modes of writing – “reflective” (self-sponsored) and “extensive” (school-sponsored) – and these two modes are often in conflict.</a:t>
            </a:r>
          </a:p>
          <a:p>
            <a:r>
              <a:rPr lang="en-US" dirty="0" smtClean="0"/>
              <a:t>Nancy Sommers, “The Call of Research: A Longitudinal View of Writing Development” (2008)</a:t>
            </a:r>
          </a:p>
          <a:p>
            <a:pPr lvl="1"/>
            <a:r>
              <a:rPr lang="en-US" dirty="0" smtClean="0"/>
              <a:t>Based on the longitudinal study of Harvard first-year writing students undertaken in 2001 and continued across the four years of their undergraduate education</a:t>
            </a:r>
          </a:p>
          <a:p>
            <a:pPr lvl="1"/>
            <a:r>
              <a:rPr lang="en-US" dirty="0" smtClean="0"/>
              <a:t>Asking the central question: “Do seniors graduate as stronger i.e. better writers than when they entered as freshmen?” (153) </a:t>
            </a:r>
          </a:p>
          <a:p>
            <a:pPr lvl="1"/>
            <a:endParaRPr lang="en-US" dirty="0"/>
          </a:p>
        </p:txBody>
      </p:sp>
    </p:spTree>
    <p:extLst>
      <p:ext uri="{BB962C8B-B14F-4D97-AF65-F5344CB8AC3E}">
        <p14:creationId xmlns:p14="http://schemas.microsoft.com/office/powerpoint/2010/main" val="1739903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of Study</a:t>
            </a:r>
            <a:endParaRPr lang="en-US" dirty="0"/>
          </a:p>
        </p:txBody>
      </p:sp>
      <p:sp>
        <p:nvSpPr>
          <p:cNvPr id="3" name="Content Placeholder 2"/>
          <p:cNvSpPr>
            <a:spLocks noGrp="1"/>
          </p:cNvSpPr>
          <p:nvPr>
            <p:ph idx="1"/>
          </p:nvPr>
        </p:nvSpPr>
        <p:spPr/>
        <p:txBody>
          <a:bodyPr/>
          <a:lstStyle/>
          <a:p>
            <a:r>
              <a:rPr lang="en-US" dirty="0" smtClean="0"/>
              <a:t>Reynolds Advance College Academy at J.R. </a:t>
            </a:r>
            <a:r>
              <a:rPr lang="en-US" dirty="0"/>
              <a:t>T</a:t>
            </a:r>
            <a:r>
              <a:rPr lang="en-US" dirty="0" smtClean="0"/>
              <a:t>ucker HS</a:t>
            </a:r>
          </a:p>
          <a:p>
            <a:r>
              <a:rPr lang="en-US" dirty="0" smtClean="0"/>
              <a:t>39 HS Seniors who are soon to be graduates of the Reynolds ACA</a:t>
            </a:r>
          </a:p>
          <a:p>
            <a:r>
              <a:rPr lang="en-US" dirty="0" smtClean="0"/>
              <a:t>Two writing samples:</a:t>
            </a:r>
          </a:p>
          <a:p>
            <a:pPr lvl="1"/>
            <a:r>
              <a:rPr lang="en-US" dirty="0" smtClean="0"/>
              <a:t>ACA Application Essays submitted in eighth-grade in </a:t>
            </a:r>
            <a:r>
              <a:rPr lang="en-US" dirty="0" smtClean="0"/>
              <a:t>March, 2012 (extensive </a:t>
            </a:r>
            <a:r>
              <a:rPr lang="en-US" dirty="0" smtClean="0"/>
              <a:t>– written to gain entrance into the program)</a:t>
            </a:r>
          </a:p>
          <a:p>
            <a:pPr lvl="1"/>
            <a:r>
              <a:rPr lang="en-US" dirty="0" smtClean="0"/>
              <a:t>Follow-Up Essays elicited by English instructors in twelfth-grade in December, 2015 (reflective – written as part of an assessment/research study) </a:t>
            </a:r>
            <a:endParaRPr lang="en-US" dirty="0"/>
          </a:p>
        </p:txBody>
      </p:sp>
    </p:spTree>
    <p:extLst>
      <p:ext uri="{BB962C8B-B14F-4D97-AF65-F5344CB8AC3E}">
        <p14:creationId xmlns:p14="http://schemas.microsoft.com/office/powerpoint/2010/main" val="519584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Prompt 1: </a:t>
            </a:r>
            <a:r>
              <a:rPr lang="en-US" dirty="0" smtClean="0"/>
              <a:t>Eighth-Grade Application Essay</a:t>
            </a:r>
            <a:endParaRPr lang="en-US" dirty="0"/>
          </a:p>
        </p:txBody>
      </p:sp>
      <p:sp>
        <p:nvSpPr>
          <p:cNvPr id="3" name="Content Placeholder 2"/>
          <p:cNvSpPr>
            <a:spLocks noGrp="1"/>
          </p:cNvSpPr>
          <p:nvPr>
            <p:ph idx="1"/>
          </p:nvPr>
        </p:nvSpPr>
        <p:spPr>
          <a:xfrm>
            <a:off x="838199" y="1825625"/>
            <a:ext cx="10711375" cy="4351338"/>
          </a:xfrm>
        </p:spPr>
        <p:txBody>
          <a:bodyPr/>
          <a:lstStyle/>
          <a:p>
            <a:pPr marL="0" indent="0">
              <a:buNone/>
            </a:pPr>
            <a:r>
              <a:rPr lang="en-US" b="1" dirty="0"/>
              <a:t>Success in college-level work requires certain habits of mind:  </a:t>
            </a:r>
            <a:endParaRPr lang="en-US" b="1" dirty="0" smtClean="0"/>
          </a:p>
          <a:p>
            <a:pPr marL="0" indent="0">
              <a:buNone/>
            </a:pPr>
            <a:r>
              <a:rPr lang="en-US" b="1" dirty="0" smtClean="0"/>
              <a:t>curiosity</a:t>
            </a:r>
            <a:r>
              <a:rPr lang="en-US" b="1" dirty="0"/>
              <a:t>, creativity, flexibility, openness, persistence, responsibility, engagement in your own learning, and the ability to reflect on your own thinking.  In an essay, describe how you have already developed three of these habits, and identify at least one habit you will need to develop further in order to make the most of this opportunity to accelerate your move into higher education.  Please limit your essay to 500 words.</a:t>
            </a:r>
            <a:endParaRPr lang="en-US" dirty="0"/>
          </a:p>
        </p:txBody>
      </p:sp>
    </p:spTree>
    <p:extLst>
      <p:ext uri="{BB962C8B-B14F-4D97-AF65-F5344CB8AC3E}">
        <p14:creationId xmlns:p14="http://schemas.microsoft.com/office/powerpoint/2010/main" val="2377167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Prompt 2: </a:t>
            </a:r>
            <a:r>
              <a:rPr lang="en-US" dirty="0" smtClean="0"/>
              <a:t>Twelfth Grade Self-Assessments</a:t>
            </a:r>
            <a:endParaRPr lang="en-US" dirty="0"/>
          </a:p>
        </p:txBody>
      </p:sp>
      <p:sp>
        <p:nvSpPr>
          <p:cNvPr id="3" name="Content Placeholder 2"/>
          <p:cNvSpPr>
            <a:spLocks noGrp="1"/>
          </p:cNvSpPr>
          <p:nvPr>
            <p:ph idx="1"/>
          </p:nvPr>
        </p:nvSpPr>
        <p:spPr/>
        <p:txBody>
          <a:bodyPr>
            <a:normAutofit/>
          </a:bodyPr>
          <a:lstStyle/>
          <a:p>
            <a:pPr marL="0" indent="0">
              <a:buNone/>
            </a:pPr>
            <a:r>
              <a:rPr lang="en-US" b="1" dirty="0"/>
              <a:t>Review your eighth-grade response to the prompt carefully in order to write a new essay as a member of the ACA Class of </a:t>
            </a:r>
            <a:r>
              <a:rPr lang="en-US" b="1" dirty="0" smtClean="0"/>
              <a:t>2016.</a:t>
            </a:r>
            <a:r>
              <a:rPr lang="en-US" b="1" dirty="0"/>
              <a:t> </a:t>
            </a:r>
            <a:r>
              <a:rPr lang="en-US" b="1" dirty="0" smtClean="0"/>
              <a:t>Based </a:t>
            </a:r>
            <a:r>
              <a:rPr lang="en-US" b="1" dirty="0"/>
              <a:t>on your experience in the ACA, both in and out of the classroom,</a:t>
            </a:r>
            <a:endParaRPr lang="en-US" dirty="0"/>
          </a:p>
          <a:p>
            <a:pPr lvl="0"/>
            <a:r>
              <a:rPr lang="en-US" b="1" dirty="0"/>
              <a:t>How would you answer this same prompt differently today?</a:t>
            </a:r>
            <a:endParaRPr lang="en-US" dirty="0"/>
          </a:p>
          <a:p>
            <a:pPr lvl="0"/>
            <a:r>
              <a:rPr lang="en-US" b="1" dirty="0"/>
              <a:t>Which of these habits have you developed most? How? Where? When? With whom?</a:t>
            </a:r>
            <a:endParaRPr lang="en-US" dirty="0"/>
          </a:p>
          <a:p>
            <a:pPr lvl="0"/>
            <a:r>
              <a:rPr lang="en-US" b="1" dirty="0"/>
              <a:t>Which of these habits do you still need to develop in order to navigate your next transition into higher education at the four-year college/university next year?</a:t>
            </a:r>
            <a:endParaRPr lang="en-US" dirty="0"/>
          </a:p>
          <a:p>
            <a:endParaRPr lang="en-US" dirty="0"/>
          </a:p>
        </p:txBody>
      </p:sp>
    </p:spTree>
    <p:extLst>
      <p:ext uri="{BB962C8B-B14F-4D97-AF65-F5344CB8AC3E}">
        <p14:creationId xmlns:p14="http://schemas.microsoft.com/office/powerpoint/2010/main" val="318614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8</a:t>
            </a:r>
            <a:r>
              <a:rPr lang="en-US" baseline="30000" dirty="0" smtClean="0"/>
              <a:t>th</a:t>
            </a:r>
            <a:r>
              <a:rPr lang="en-US" dirty="0" smtClean="0"/>
              <a:t> Grade: Perceived Strengths</a:t>
            </a: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405350702"/>
              </p:ext>
            </p:extLst>
          </p:nvPr>
        </p:nvGraphicFramePr>
        <p:xfrm>
          <a:off x="853440" y="1811558"/>
          <a:ext cx="10696135" cy="3926205"/>
        </p:xfrm>
        <a:graphic>
          <a:graphicData uri="http://schemas.openxmlformats.org/drawingml/2006/table">
            <a:tbl>
              <a:tblPr firstRow="1" bandRow="1">
                <a:tableStyleId>{5C22544A-7EE6-4342-B048-85BDC9FD1C3A}</a:tableStyleId>
              </a:tblPr>
              <a:tblGrid>
                <a:gridCol w="2143148"/>
                <a:gridCol w="5541484"/>
                <a:gridCol w="3011503"/>
              </a:tblGrid>
              <a:tr h="370840">
                <a:tc>
                  <a:txBody>
                    <a:bodyPr/>
                    <a:lstStyle/>
                    <a:p>
                      <a:pPr algn="ctr" fontAlgn="b"/>
                      <a:r>
                        <a:rPr lang="en-US" sz="2800" b="1" i="0" u="none" strike="noStrike" dirty="0" smtClean="0">
                          <a:solidFill>
                            <a:srgbClr val="000000"/>
                          </a:solidFill>
                          <a:effectLst/>
                          <a:latin typeface="Calibri" panose="020F0502020204030204" pitchFamily="34" charset="0"/>
                        </a:rPr>
                        <a:t>Ranking </a:t>
                      </a:r>
                      <a:endParaRPr lang="en-US" sz="28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Calibri" panose="020F0502020204030204" pitchFamily="34" charset="0"/>
                        </a:rPr>
                        <a:t>Habit of Mind</a:t>
                      </a:r>
                    </a:p>
                  </a:txBody>
                  <a:tcPr marL="9525" marR="9525" marT="9525" marB="0" anchor="b"/>
                </a:tc>
                <a:tc>
                  <a:txBody>
                    <a:bodyPr/>
                    <a:lstStyle/>
                    <a:p>
                      <a:pPr algn="ctr" fontAlgn="b"/>
                      <a:r>
                        <a:rPr lang="en-US" sz="2800" b="1" i="0" u="none" strike="noStrike" baseline="0" dirty="0" smtClean="0">
                          <a:solidFill>
                            <a:srgbClr val="000000"/>
                          </a:solidFill>
                          <a:effectLst/>
                          <a:latin typeface="Calibri" panose="020F0502020204030204" pitchFamily="34" charset="0"/>
                        </a:rPr>
                        <a:t>Responses</a:t>
                      </a:r>
                      <a:endParaRPr lang="en-US" sz="2800" b="1"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curiosity</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23%</a:t>
                      </a: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2</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responsibility</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17%</a:t>
                      </a: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3</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persistence</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16%</a:t>
                      </a: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4</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openness</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12%</a:t>
                      </a: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5</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creativity</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11%</a:t>
                      </a: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6</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flexibility</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9%</a:t>
                      </a: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7</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engagement </a:t>
                      </a:r>
                      <a:r>
                        <a:rPr lang="en-US" sz="2800" b="0" i="0" u="none" strike="noStrike" dirty="0">
                          <a:solidFill>
                            <a:srgbClr val="000000"/>
                          </a:solidFill>
                          <a:effectLst/>
                          <a:latin typeface="Calibri" panose="020F0502020204030204" pitchFamily="34" charset="0"/>
                        </a:rPr>
                        <a:t>in own learning</a:t>
                      </a:r>
                    </a:p>
                  </a:txBody>
                  <a:tcPr marL="9525" marR="9525" marT="9525" marB="0" anchor="b"/>
                </a:tc>
                <a:tc>
                  <a:txBody>
                    <a:bodyPr/>
                    <a:lstStyle/>
                    <a:p>
                      <a:pPr algn="ctr" fontAlgn="b"/>
                      <a:r>
                        <a:rPr lang="en-US" sz="2800" b="0" i="0" u="none" strike="noStrike">
                          <a:solidFill>
                            <a:srgbClr val="000000"/>
                          </a:solidFill>
                          <a:effectLst/>
                          <a:latin typeface="Calibri" panose="020F0502020204030204" pitchFamily="34" charset="0"/>
                        </a:rPr>
                        <a:t>7%</a:t>
                      </a: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8</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reflection on thinking</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5%</a:t>
                      </a:r>
                    </a:p>
                  </a:txBody>
                  <a:tcPr marL="9525" marR="9525" marT="9525" marB="0" anchor="b"/>
                </a:tc>
              </a:tr>
            </a:tbl>
          </a:graphicData>
        </a:graphic>
      </p:graphicFrame>
    </p:spTree>
    <p:extLst>
      <p:ext uri="{BB962C8B-B14F-4D97-AF65-F5344CB8AC3E}">
        <p14:creationId xmlns:p14="http://schemas.microsoft.com/office/powerpoint/2010/main" val="40187873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12</a:t>
            </a:r>
            <a:r>
              <a:rPr lang="en-US" baseline="30000" dirty="0" smtClean="0"/>
              <a:t>th</a:t>
            </a:r>
            <a:r>
              <a:rPr lang="en-US" dirty="0" smtClean="0"/>
              <a:t> Grade: Perceived Strengths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748917"/>
              </p:ext>
            </p:extLst>
          </p:nvPr>
        </p:nvGraphicFramePr>
        <p:xfrm>
          <a:off x="838200" y="1825625"/>
          <a:ext cx="10515600" cy="3926205"/>
        </p:xfrm>
        <a:graphic>
          <a:graphicData uri="http://schemas.openxmlformats.org/drawingml/2006/table">
            <a:tbl>
              <a:tblPr firstRow="1" bandRow="1">
                <a:tableStyleId>{5C22544A-7EE6-4342-B048-85BDC9FD1C3A}</a:tableStyleId>
              </a:tblPr>
              <a:tblGrid>
                <a:gridCol w="2048219"/>
                <a:gridCol w="5596569"/>
                <a:gridCol w="2870812"/>
              </a:tblGrid>
              <a:tr h="370840">
                <a:tc>
                  <a:txBody>
                    <a:bodyPr/>
                    <a:lstStyle/>
                    <a:p>
                      <a:pPr algn="ctr" fontAlgn="b"/>
                      <a:r>
                        <a:rPr lang="en-US" sz="2800" b="1" i="0" u="none" strike="noStrike" dirty="0" smtClean="0">
                          <a:solidFill>
                            <a:srgbClr val="000000"/>
                          </a:solidFill>
                          <a:effectLst/>
                          <a:latin typeface="Calibri" panose="020F0502020204030204" pitchFamily="34" charset="0"/>
                        </a:rPr>
                        <a:t>Ranking</a:t>
                      </a:r>
                      <a:endParaRPr lang="en-US" sz="28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Calibri" panose="020F0502020204030204" pitchFamily="34" charset="0"/>
                        </a:rPr>
                        <a:t>Habit of Mind</a:t>
                      </a:r>
                    </a:p>
                  </a:txBody>
                  <a:tcPr marL="9525" marR="9525" marT="9525" marB="0" anchor="b"/>
                </a:tc>
                <a:tc>
                  <a:txBody>
                    <a:bodyPr/>
                    <a:lstStyle/>
                    <a:p>
                      <a:pPr algn="ctr" fontAlgn="b"/>
                      <a:r>
                        <a:rPr lang="en-US" sz="2800" b="1" i="0" u="none" strike="noStrike" baseline="0" dirty="0" smtClean="0">
                          <a:solidFill>
                            <a:srgbClr val="000000"/>
                          </a:solidFill>
                          <a:effectLst/>
                          <a:latin typeface="Calibri" panose="020F0502020204030204" pitchFamily="34" charset="0"/>
                        </a:rPr>
                        <a:t>Responses</a:t>
                      </a:r>
                      <a:endParaRPr lang="en-US" sz="2800" b="1"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responsibility</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21%</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2</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curiosity</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18%</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3</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persistence</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17%</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4</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flexibility</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15%</a:t>
                      </a: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5</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openness</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12%</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6</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creativity</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7%</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a:solidFill>
                            <a:srgbClr val="000000"/>
                          </a:solidFill>
                          <a:effectLst/>
                          <a:latin typeface="Calibri" panose="020F0502020204030204" pitchFamily="34" charset="0"/>
                        </a:rPr>
                        <a:t>7</a:t>
                      </a: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engagement in own learning</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6%</a:t>
                      </a:r>
                      <a:endParaRPr lang="en-US" sz="28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ctr" fontAlgn="b"/>
                      <a:r>
                        <a:rPr lang="en-US" sz="2800" b="0" i="0" u="none" strike="noStrike" dirty="0" smtClean="0">
                          <a:solidFill>
                            <a:srgbClr val="000000"/>
                          </a:solidFill>
                          <a:effectLst/>
                          <a:latin typeface="Calibri" panose="020F0502020204030204" pitchFamily="34" charset="0"/>
                        </a:rPr>
                        <a:t>7</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reflection on thinking</a:t>
                      </a:r>
                    </a:p>
                  </a:txBody>
                  <a:tcPr marL="9525" marR="9525" marT="9525" marB="0" anchor="b"/>
                </a:tc>
                <a:tc>
                  <a:txBody>
                    <a:bodyPr/>
                    <a:lstStyle/>
                    <a:p>
                      <a:pPr algn="ctr" fontAlgn="b"/>
                      <a:r>
                        <a:rPr lang="en-US" sz="2800" b="0" i="0" u="none" strike="noStrike" dirty="0" smtClean="0">
                          <a:solidFill>
                            <a:srgbClr val="000000"/>
                          </a:solidFill>
                          <a:effectLst/>
                          <a:latin typeface="Calibri" panose="020F0502020204030204" pitchFamily="34" charset="0"/>
                        </a:rPr>
                        <a:t>6%</a:t>
                      </a:r>
                      <a:endParaRPr lang="en-US" sz="28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3293115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45" y="188856"/>
            <a:ext cx="12037255" cy="852153"/>
          </a:xfrm>
        </p:spPr>
        <p:txBody>
          <a:bodyPr>
            <a:normAutofit fontScale="90000"/>
          </a:bodyPr>
          <a:lstStyle/>
          <a:p>
            <a:pPr algn="ctr"/>
            <a:r>
              <a:rPr lang="en-US" sz="4000" dirty="0" smtClean="0"/>
              <a:t>8</a:t>
            </a:r>
            <a:r>
              <a:rPr lang="en-US" sz="4000" baseline="30000" dirty="0" smtClean="0"/>
              <a:t>th</a:t>
            </a:r>
            <a:r>
              <a:rPr lang="en-US" sz="4000" dirty="0" smtClean="0"/>
              <a:t> </a:t>
            </a:r>
            <a:r>
              <a:rPr lang="en-US" sz="3600" dirty="0" smtClean="0"/>
              <a:t>vs.</a:t>
            </a:r>
            <a:r>
              <a:rPr lang="en-US" sz="4000" dirty="0" smtClean="0"/>
              <a:t> 12</a:t>
            </a:r>
            <a:r>
              <a:rPr lang="en-US" sz="4000" baseline="30000" dirty="0" smtClean="0"/>
              <a:t>th</a:t>
            </a:r>
            <a:r>
              <a:rPr lang="en-US" sz="4000" dirty="0" smtClean="0"/>
              <a:t> </a:t>
            </a:r>
            <a:r>
              <a:rPr lang="en-US" sz="3600" dirty="0" smtClean="0"/>
              <a:t>Grade </a:t>
            </a:r>
            <a:r>
              <a:rPr lang="en-US" sz="4000" dirty="0" smtClean="0"/>
              <a:t>Habits of Mind Perceived Strength Comparison</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80017"/>
              </p:ext>
            </p:extLst>
          </p:nvPr>
        </p:nvGraphicFramePr>
        <p:xfrm>
          <a:off x="290734" y="942535"/>
          <a:ext cx="11723076" cy="58169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99422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TotalTime>
  <Words>969</Words>
  <Application>Microsoft Office PowerPoint</Application>
  <PresentationFormat>Widescreen</PresentationFormat>
  <Paragraphs>170</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Assessing Habits of Mind from Eighth to Twelfth Grade</vt:lpstr>
      <vt:lpstr>Guiding Purpose of Study</vt:lpstr>
      <vt:lpstr>Predecessors</vt:lpstr>
      <vt:lpstr>Context of Study</vt:lpstr>
      <vt:lpstr>Prompt 1: Eighth-Grade Application Essay</vt:lpstr>
      <vt:lpstr>Prompt 2: Twelfth Grade Self-Assessments</vt:lpstr>
      <vt:lpstr>8th Grade: Perceived Strengths</vt:lpstr>
      <vt:lpstr>12th Grade: Perceived Strengths</vt:lpstr>
      <vt:lpstr>8th vs. 12th Grade Habits of Mind Perceived Strength Comparison</vt:lpstr>
      <vt:lpstr>Key Findings: Strength Comparison</vt:lpstr>
      <vt:lpstr>8th Grade: Habit to Develop</vt:lpstr>
      <vt:lpstr>12th Grade: Habit to Develop</vt:lpstr>
      <vt:lpstr>8th vs. 12th Grade Habit of Mind to Develop Comparison</vt:lpstr>
      <vt:lpstr>Key Findings: Development Comparison</vt:lpstr>
      <vt:lpstr>Other Key Questions</vt:lpstr>
      <vt:lpstr>Student Excerpt: Defining Engagement</vt:lpstr>
      <vt:lpstr>Self Reflection: 12th grade annotation of 8th grade paper</vt:lpstr>
      <vt:lpstr>Next Steps for Class of 2017</vt:lpstr>
    </vt:vector>
  </TitlesOfParts>
  <Company>J. Sargeant Reynolds Community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Habits of Mind from Eighth to Twelfth Grade</dc:title>
  <dc:creator>Miles Mccrimmon</dc:creator>
  <cp:lastModifiedBy>Miles Mccrimmon</cp:lastModifiedBy>
  <cp:revision>40</cp:revision>
  <dcterms:created xsi:type="dcterms:W3CDTF">2016-03-22T20:10:51Z</dcterms:created>
  <dcterms:modified xsi:type="dcterms:W3CDTF">2016-03-25T18:21:49Z</dcterms:modified>
</cp:coreProperties>
</file>